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Default ContentType="image/vnd.ms-photo" Extension="wdp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259" r:id="rId3"/>
    <p:sldId id="258" r:id="rId4"/>
    <p:sldId id="263" r:id="rId5"/>
    <p:sldId id="260" r:id="rId6"/>
    <p:sldId id="268" r:id="rId7"/>
    <p:sldId id="269" r:id="rId8"/>
    <p:sldId id="281" r:id="rId9"/>
    <p:sldId id="282" r:id="rId10"/>
    <p:sldId id="283" r:id="rId11"/>
    <p:sldId id="275" r:id="rId12"/>
    <p:sldId id="284" r:id="rId13"/>
    <p:sldId id="285" r:id="rId14"/>
    <p:sldId id="265" r:id="rId15"/>
    <p:sldId id="266" r:id="rId16"/>
    <p:sldId id="267" r:id="rId17"/>
    <p:sldId id="261" r:id="rId18"/>
    <p:sldId id="286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8" autoAdjust="0"/>
    <p:restoredTop sz="94660"/>
  </p:normalViewPr>
  <p:slideViewPr>
    <p:cSldViewPr>
      <p:cViewPr varScale="1">
        <p:scale>
          <a:sx n="76" d="100"/>
          <a:sy n="76" d="100"/>
        </p:scale>
        <p:origin x="-96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18B4E-AFDD-458A-B0D9-878E9A1BC349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406BD-099B-4B6F-AFD1-04B3B1533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46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1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0BD75A-9364-4F93-8CE4-D5833B8C3281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F147EB-8F9E-4AC5-9029-5CD8A47D4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2266" y="908720"/>
            <a:ext cx="612431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Он – прозрачный невидимка,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Легкий и бесцветный газ.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Невесомою косынкой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Он окутывает нас.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Он в лесу – густой, душистый,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Пахнет свежестью смолистой,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Пахнет дубом и сосной.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Летом он бывает тёплым,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Веет холодом зимой,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Когда иней красит стекла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И лежит на них каймой,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Мы о нём не говорим.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Просто мы его вдыхаем –</a:t>
            </a:r>
          </a:p>
          <a:p>
            <a:r>
              <a:rPr lang="ru-RU" sz="2600" dirty="0" smtClean="0">
                <a:solidFill>
                  <a:schemeClr val="bg2">
                    <a:lumMod val="25000"/>
                  </a:schemeClr>
                </a:solidFill>
              </a:rPr>
              <a:t>Он ведь нам необходим!</a:t>
            </a:r>
            <a:endParaRPr lang="ru-RU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6113" y="158765"/>
            <a:ext cx="424026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Отгадайте загадку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52536" y="-675456"/>
            <a:ext cx="3211135" cy="855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5000" dirty="0" smtClean="0">
                <a:solidFill>
                  <a:schemeClr val="accent1">
                    <a:lumMod val="75000"/>
                  </a:schemeClr>
                </a:solidFill>
                <a:latin typeface="a_AlternaTitulB&amp;W" panose="020B0406020207050204" pitchFamily="34" charset="-52"/>
              </a:rPr>
              <a:t>?</a:t>
            </a:r>
            <a:endParaRPr lang="en-US" sz="55000" dirty="0">
              <a:solidFill>
                <a:schemeClr val="accent1">
                  <a:lumMod val="75000"/>
                </a:schemeClr>
              </a:solidFill>
              <a:latin typeface="BIP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0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! </a:t>
            </a:r>
            <a:r>
              <a:rPr lang="ru-RU" sz="2600" dirty="0" smtClean="0">
                <a:solidFill>
                  <a:schemeClr val="tx1"/>
                </a:solidFill>
              </a:rPr>
              <a:t>Согревание воздуха</a:t>
            </a:r>
          </a:p>
          <a:p>
            <a:pPr marL="45720" indent="0"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2600" dirty="0">
                <a:solidFill>
                  <a:srgbClr val="FF0000"/>
                </a:solidFill>
                <a:effectLst/>
              </a:rPr>
              <a:t>Нос как </a:t>
            </a:r>
            <a:r>
              <a:rPr lang="ru-RU" sz="2600" b="1" dirty="0" smtClean="0">
                <a:solidFill>
                  <a:srgbClr val="FF0000"/>
                </a:solidFill>
                <a:effectLst/>
              </a:rPr>
              <a:t>ХОЛОДИЛЬНИК</a:t>
            </a:r>
            <a:r>
              <a:rPr lang="ru-RU" sz="2600" dirty="0" smtClean="0">
                <a:solidFill>
                  <a:srgbClr val="FF0000"/>
                </a:solidFill>
                <a:effectLst/>
              </a:rPr>
              <a:t>:</a:t>
            </a:r>
          </a:p>
          <a:p>
            <a:pPr marL="0" indent="0">
              <a:buFontTx/>
              <a:buNone/>
            </a:pPr>
            <a:endParaRPr lang="ru-RU" sz="2600" dirty="0">
              <a:solidFill>
                <a:schemeClr val="tx1"/>
              </a:solidFill>
              <a:effectLst/>
            </a:endParaRPr>
          </a:p>
          <a:p>
            <a:pPr marL="0" indent="0">
              <a:buFontTx/>
              <a:buNone/>
            </a:pPr>
            <a:r>
              <a:rPr lang="ru-RU" sz="2600" b="1" dirty="0">
                <a:solidFill>
                  <a:schemeClr val="tx1"/>
                </a:solidFill>
              </a:rPr>
              <a:t>Нос охлаждает горячий </a:t>
            </a:r>
          </a:p>
          <a:p>
            <a:pPr marL="0" indent="0">
              <a:buFontTx/>
              <a:buNone/>
            </a:pPr>
            <a:r>
              <a:rPr lang="ru-RU" sz="2600" b="1" dirty="0">
                <a:solidFill>
                  <a:schemeClr val="tx1"/>
                </a:solidFill>
              </a:rPr>
              <a:t>воздух, чтобы не обжечь </a:t>
            </a:r>
          </a:p>
          <a:p>
            <a:pPr marL="0" indent="0">
              <a:buFontTx/>
              <a:buNone/>
            </a:pPr>
            <a:r>
              <a:rPr lang="ru-RU" sz="2600" b="1" dirty="0">
                <a:solidFill>
                  <a:schemeClr val="tx1"/>
                </a:solidFill>
              </a:rPr>
              <a:t>наши нежные легкие.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764704"/>
            <a:ext cx="542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Функции носовой полости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w8QEREQDxAPDxAPExAQEBAPDw8QEA8QFRIXFxURExUYHiggGBslHRYVITEhJSk3Li4uFx8zODM4NygtLisBCgoKDQ0OFQ4QFSsZHx0rLS8tLS0tKzctLSs3Ky03LSstNysrKy03Ky0rLSsrKy0rKystNzc3Ny0tKysrNysrK//AABEIAOEA4QMBIgACEQEDEQH/xAAcAAEAAgIDAQAAAAAAAAAAAAAAAgMFBgEEBwj/xABJEAACAQIBBgoHBAcFCQAAAAAAAQIDEQQFEiExQXIGEyIyM1FhcbGyc4GRobPB8Acjg8IUJUJSYoKiFTSTw9EkNUOSo7Th4vH/xAAWAQEBAQAAAAAAAAAAAAAAAAAAAQL/xAAXEQEBAQEAAAAAAAAAAAAAAAAAAREh/9oADAMBAAIRAxEAPwD3EAAAAAAAAAAAV16qhGU5aFFNvuRrlbLdS91FpbOXGPuzX4gbODU/7ar/ALr/AMX/ANCFbLtWGa5xmqcpRhKcailxbk7KUo5qvG7V2no12sBt4MVSnUktOtaHpZxOdSNrydnoWl6H1AZYGGWLnp0u61q7OHjJ2vnNrbp0pAZoGFeMn+89Op30M4WNqXtnadDWnQ12AZsGEWUJ2vd2WvVoL8Lj5ZyjOzUnZNdfUBlAAAAAAAAAAAAAAAAAAAAAAAAYvhRPNwld9UL+9HnHCLhNVp50MLGm5U2oOdSLleptilfUtPsPROF39yxG580eM5Dqcaqjen7xz9bzmSrEqfDPKNKdJ1adKspuTnCNJwSpJ2vnLVJtP2atJumXcp06uGpTpPkVrWvrWxxfammvUSr5Eh+jpWV82N3bbmpX8faahKo4wp0tiruy7HDT4BXsmH/a3iGPjeK714Mnhv2t4YrUu/5MrLo5v3ku+D/p0lNGPIb/AIai8WdqHPn/ACeBVS5j7qnzKKpRsodsqfgcThpguqEvdIuqaqe9TE3yo7svECipDpn21PBE6Mej7alF/wBJzJ6Ku9LwRKk+h36XgBsAAIAAAAAAAAAAAAAAAAAAAAADDcMX/sOJ9H80eM8EebWXVK3uPYuHErZPxb6qTfvR41wbbhXxdKWuM7+puVn7LEqx6ni66VKX8Ka9h5liql6lHtqVH7IW/wBTLZcy/bPoxu5OeaktbvqS77mJyhQdPFYek9cItS6nLMk5e9sK9sw/7XeRxskopvQs5EsP+13lOVuif1sZWVCmlOSet5qXfm3sU0qizXHbm1H3rSQqvlreo+Uri9W5X8GVF0qiajb9mcE122RCpiFyJ6bOMr9a5Vn7Cqm9e/S8pRVf3a3avxAO1UqWdWPW6jT7VbQSwtW8qa/dqUV3px0HWxD+8n31vKieCf3kfSYbyyA20AEUAAAAAAAAAAAAAAAAAAAAAYDh4/1di/R29skaTDgu6s44qjJRqTpxp1YS5s3FLNnfY7K3s9e68Pl+rsX6P8yNSw3CalQdOlNNJyVJVL/8S3VtWhkWLMicCYUsRUxtefG1W06VNL7ui4wUc/8Aik7NrYr9ek1bLS/WMF2y+HI3zD5Vlnyp1FZpZ0XZpVIbZW2NaDRsrK+UqfbnfDkB6zOvxcZzte0oq17c6aj8zp1Mbx1CUs3Ns4q1766UZ/mt6i7KXRVd+n8WJjMnSvham9D/ALemVF9Xnx3qHlRXHWtyv5WWVufHeoeVEI647lfysqI0tb36XlKK3RrdrfEL6Ot79LylFbolu1viATxPSS763lRZgl94vSYbyyIYrpZd9byoswXSL0mG8sgNsABFAAAAAAAAAAAAAAAAAAAAAGD4cf7vxb6qUn7NJ5nj8gVsTKioRebGoqrlszbPbs1np/DGGdgMYuvD1vdBsweQ6keKp5zirxWam9MtGxbSLHXpUqsqjlKKShTdGGjnZ1rv1KOvvNTx8P1nQXW2v6JHoSrwedZq6ea9d4P91p6rmjVoZ2VsPvX9zXzA9HxlKU6dSMVduUGlo2VIt+5Mx+Hwk6WGnGorNuDtdPVRhF6u2LMzhtveU5X6KX1sKjG1+fHeo+VEY647lfwJ1+fHepeVEY61uVvAqIUdb36XlKK3RLdq/FZfR1y9JT8pTV6JbtT4rAniull31vBFmC6Rekw/kkV4npZfjeBbgekXpKHkYG1AAigAAAAAAAAAAAAAAAAAAAADp5Yo59CtD9+nOH/NFr5niOWqtSNGFSDfGZ9FRa1qKtZLsPdcS+S/V4miYPJNFSlGrTUnSnJXbcVmpvNb2arawsRwjUnTkn95Kg+PV3ZNRTv6pP3sxeBpZ2VqX8MW32Zqc/ye82ynh6aTlBK00nnJqWetas1ot3GI4LYTjMbisR+xQjxCeyVWSUpJbsbf4hBt+E1Mryv0UvrYyzB6n3leV+il9bGVGPr8+O/S8EQhrW5W8CeI58d+n4IjDWtyt8iohS1y9JT8pVUX3a3Z/FZbS1y9JT8pXU6OO7L4rA5xPSy/H8C3Ar7xekofDZXiekl+N4FuAX3kfSUfhsDaAARQAAAAAAAAAAAAAAAAAAAABTiuY/raYfH5Nz25x058c2pC9s5WtdPrto9SMxiuY/raVUwMJSyXWVNUaf3SStxtRxnNX0tqMdDffZd+oyOCwNPD0lSpRzYQUtbvKUm25Tk9sm2231s7pXV1PuZJM4ttt2qMHtIZW6KX1sJ4PaQyt0UvrYVHQxHSR36fgiENf8lX5E8Rz478PkRh+Sr4oqIUtcvSU/KQn0a3ZfFZZT1y9JT8pCXMjuv4rAYnpH+MXYDpI+kpfDKsR0j/ABi7Ar7yPpKfwwNlABFAAAAAAAAAAAAAAAAAAAAAFOL5kvraYXLaxuZD9B4tVLvO43NzbaLJ3V+vV/8AM1jOZL62lNMDX8mf2xxtP9J/R+Ku+NzMzQs39na9PufZpz9bU+5llyurqfcwKcHt+uohlbon9bCWC2/XURyr0bA6OI5634fIhD8lTxRPEc9b8fkRh+Sp4oqI0tct+HgyMuYt1/FZOnre/DwZGXMW7/msDivz3+KXYHpI+kp/DKq65b/FLsD0kd+HwwNjABFAAAAAAAAAAAAAAAAAAAAAFGN5ku75lFJ6EXY/o5d3zOvSeheoC4rqamSuQm9DAqwO366iOVejZxRqxgm5NJaNL62lZEMbXjUouUb2znHSraYtp+AHVr89b8fkcR/JU8USrc9b8fkcR/JU8UVEaa0vfh4Mi+Yt3/MZOC0vfh4Mi1yVu/5jA4qrlv8AFL8F0kd+HkK6q5T/ABC7Brlx34eQDPgAigAAAAAAAAAAAAAAAAAAAADrZSaVKbbS0a3o2nTo14NaJRdktUk/Aoy9VtVpRbea4VXZNpNqUFf3v2mu4qFX9Pw0lGUsP+j4qE5JJxhWlKk4ud+uMZJAbdxite+jrIuaadnc1ThBWhh6SqRhBN1aEHmrinadWMbqVOzvpM7TlapJb3iBXlTonv0fFHGH/ur9JU88hlPo36Sh5kSoU2sNaSabnN2atobbTA5qrlfzx+RxFeSfiiyS5X88TiENF+qM17yojFaXvQ8GcKF0l2fnZ2OLtbtlHwOc3St1+IVU6fOfU5+8vw8bSp70X/SQeqffIsoPlQ7JR8oGXABAAAAAAAAAAAAAAAAAAAAAAazwtlm1KD/hrL30zpwr6DI8Mq9KFOHGU3OUnKNOSebxcs29+1aFoNVpYrtCqeGlW9CC68ThF/14G1TqWqze94moY6WGqSpQxdSrTpOrScJUoRb4+NSLpRk227N3VlH1o2upXd5x0aW326wld+niYwi5yva9NaFflSsl72iX6Qq1LOScU5263ZbTHYh3oy9Jh/iROxkl/cLfflQHbguVLvXgRguQ+6XiSTtJ9skVxlyXuy8SiyT5vfHwITlq7V+YhKXmXuRwrytZN5q2Jvb/AOQFWWmX8/iWYO7nFJapZz7EkWLJ0nHXaTu9KudTEwWGjxlatTowTSdSpU4uN3qV3oA2IGt4fK0HWUYYijWqzjnQpwqwnJw61FPVo195sUG7K+h2V11MgkAAAAAAAAAAAAAAAAAAABCrUjCLlJqMYpylKTSjGKV223qQGq/aO7UKMuqsl7aU/wDQ0BY9LWzMcNeG2TsZSlh8NXdStCpGcVxVVRnGN1Nxna1km3r2GhusFZzKVdTeFSd74vCfFR6FXfLfr8TyjCVM6rh+qOIoTfYozTPWanKlJ2637wlXKnKVKSim3xlB2XUqsW2dnCUJ0qEYzVpZ6dr3teKJ5Ikkpeovx1RWWlc5fMCqpK0m+p/Irgm7Ja5K3vZ28Lhk05S03ex+1v62HbTVklq2W1AdSGD5V5NW12Td37lY7lGEY81Wv2t+JHNOVAC9SPnv7XMrzxOPq05SfFYN8VThsUlFZ87dbd1fqSPoCKZ5n9pv2f1sbXhisGo8Y0o4iEpKMaltClvW0X7ESrHmXB7FywdWlXotxqU5KXJdlJPnQa2prQz6fg7pPrSZ45wP+zfFxxNOpjIwp0aMlNpTU5VXF3UUlqV1pueyCFAAVAAAAAAAAAAAAAAAAA85+3LKM6WAp0oNpYmsoVGtF4Ri55vraXsPRjE8Ksi08bhauHqRUs+PIb0OFRc2UXsaYHyolp0Nq3U2npWnSu89Q+zHC08p1KlHGYajOnh6UZKrTjKhVc85KOfKEkpXWds2GKq/ZTlOLaiqdTS7Sc4xutl+09X+zrgosm4dxlJTxFZqVaS5qaXJpx60rvTtbZFdnDcCsDSkpU6SVmpJSlUmlJanplsMl+hOOpQ06+U7v1NfM7zZBsqOnDCWTSilrtnSWj2XKZZP0q7lo7FJexafcZE0v7U+E1TA4aMKEszEYpyhCa10qcUs+cf4tMUu9vYBs7pwjFpzzdV76NG1daJ4WrF5saV5rQpSS5CsrN369B8x4WvXbmnWrWqJqrerNqpF61NX5V+09c+xrLcrSyfKzhTjKrQkklJJzvOEra9Mrp95NXHpqiTUSaRyVHCRDNLABBRJgAAAAAAAAAAAAAAAAAAAAIVCZw0B15RIwTVzsZqGYgKLnJbmHOYBWkeb/bXkCpVoU8ZSzpvC50alNW6KbvnrtTS9T7D0zMIVqaknGSUk9aaTT9QHyhgKid5J6Je62ix659i2R5OdbGSTUYx4mk9km2nNrrtaK9bN6q8EsnT0yweHe3o0ZnCUYU4KFOMYQgrRjBKMYrqSRMXVwAKgAAAAAAAAAAAAAAAAAAAAAAAAcM5AEThgAESAA5IyOABwiUTgAT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w8QEREQDxAPDxAPExAQEBAPDw8QEA8QFRIXFxURExUYHiggGBslHRYVITEhJSk3Li4uFx8zODM4NygtLisBCgoKDQ0OFQ4QFSsZHx0rLS8tLS0tKzctLSs3Ky03LSstNysrKy03Ky0rLSsrKy0rKystNzc3Ny0tKysrNysrK//AABEIAOEA4QMBIgACEQEDEQH/xAAcAAEAAgIDAQAAAAAAAAAAAAAAAgMFBgEEBwj/xABJEAACAQIBBgoHBAcFCQAAAAAAAQIDEQQFEiExQXIGEyIyM1FhcbGyc4GRobPB8Acjg8IUJUJSYoKiFTSTw9EkNUOSo7Th4vH/xAAWAQEBAQAAAAAAAAAAAAAAAAAAAQL/xAAXEQEBAQEAAAAAAAAAAAAAAAAAAREh/9oADAMBAAIRAxEAPwD3EAAAAAAAAAAAV16qhGU5aFFNvuRrlbLdS91FpbOXGPuzX4gbODU/7ar/ALr/AMX/ANCFbLtWGa5xmqcpRhKcailxbk7KUo5qvG7V2no12sBt4MVSnUktOtaHpZxOdSNrydnoWl6H1AZYGGWLnp0u61q7OHjJ2vnNrbp0pAZoGFeMn+89Op30M4WNqXtnadDWnQ12AZsGEWUJ2vd2WvVoL8Lj5ZyjOzUnZNdfUBlAAAAAAAAAAAAAAAAAAAAAAAAYvhRPNwld9UL+9HnHCLhNVp50MLGm5U2oOdSLleptilfUtPsPROF39yxG580eM5Dqcaqjen7xz9bzmSrEqfDPKNKdJ1adKspuTnCNJwSpJ2vnLVJtP2atJumXcp06uGpTpPkVrWvrWxxfammvUSr5Eh+jpWV82N3bbmpX8faahKo4wp0tiruy7HDT4BXsmH/a3iGPjeK714Mnhv2t4YrUu/5MrLo5v3ku+D/p0lNGPIb/AIai8WdqHPn/ACeBVS5j7qnzKKpRsodsqfgcThpguqEvdIuqaqe9TE3yo7svECipDpn21PBE6Mej7alF/wBJzJ6Ku9LwRKk+h36XgBsAAIAAAAAAAAAAAAAAAAAAAAADDcMX/sOJ9H80eM8EebWXVK3uPYuHErZPxb6qTfvR41wbbhXxdKWuM7+puVn7LEqx6ni66VKX8Ka9h5liql6lHtqVH7IW/wBTLZcy/bPoxu5OeaktbvqS77mJyhQdPFYek9cItS6nLMk5e9sK9sw/7XeRxskopvQs5EsP+13lOVuif1sZWVCmlOSet5qXfm3sU0qizXHbm1H3rSQqvlreo+Uri9W5X8GVF0qiajb9mcE122RCpiFyJ6bOMr9a5Vn7Cqm9e/S8pRVf3a3avxAO1UqWdWPW6jT7VbQSwtW8qa/dqUV3px0HWxD+8n31vKieCf3kfSYbyyA20AEUAAAAAAAAAAAAAAAAAAAAAYDh4/1di/R29skaTDgu6s44qjJRqTpxp1YS5s3FLNnfY7K3s9e68Pl+rsX6P8yNSw3CalQdOlNNJyVJVL/8S3VtWhkWLMicCYUsRUxtefG1W06VNL7ui4wUc/8Aik7NrYr9ek1bLS/WMF2y+HI3zD5Vlnyp1FZpZ0XZpVIbZW2NaDRsrK+UqfbnfDkB6zOvxcZzte0oq17c6aj8zp1Mbx1CUs3Ns4q1766UZ/mt6i7KXRVd+n8WJjMnSvham9D/ALemVF9Xnx3qHlRXHWtyv5WWVufHeoeVEI647lfysqI0tb36XlKK3RrdrfEL6Ot79LylFbolu1viATxPSS763lRZgl94vSYbyyIYrpZd9byoswXSL0mG8sgNsABFAAAAAAAAAAAAAAAAAAAAAGD4cf7vxb6qUn7NJ5nj8gVsTKioRebGoqrlszbPbs1np/DGGdgMYuvD1vdBsweQ6keKp5zirxWam9MtGxbSLHXpUqsqjlKKShTdGGjnZ1rv1KOvvNTx8P1nQXW2v6JHoSrwedZq6ea9d4P91p6rmjVoZ2VsPvX9zXzA9HxlKU6dSMVduUGlo2VIt+5Mx+Hwk6WGnGorNuDtdPVRhF6u2LMzhtveU5X6KX1sKjG1+fHeo+VEY647lfwJ1+fHepeVEY61uVvAqIUdb36XlKK3RLdq/FZfR1y9JT8pTV6JbtT4rAniull31vBFmC6Rekw/kkV4npZfjeBbgekXpKHkYG1AAigAAAAAAAAAAAAAAAAAAAADp5Yo59CtD9+nOH/NFr5niOWqtSNGFSDfGZ9FRa1qKtZLsPdcS+S/V4miYPJNFSlGrTUnSnJXbcVmpvNb2arawsRwjUnTkn95Kg+PV3ZNRTv6pP3sxeBpZ2VqX8MW32Zqc/ye82ynh6aTlBK00nnJqWetas1ot3GI4LYTjMbisR+xQjxCeyVWSUpJbsbf4hBt+E1Mryv0UvrYyzB6n3leV+il9bGVGPr8+O/S8EQhrW5W8CeI58d+n4IjDWtyt8iohS1y9JT8pVUX3a3Z/FZbS1y9JT8pXU6OO7L4rA5xPSy/H8C3Ar7xekofDZXiekl+N4FuAX3kfSUfhsDaAARQAAAAAAAAAAAAAAAAAAAABTiuY/raYfH5Nz25x058c2pC9s5WtdPrto9SMxiuY/raVUwMJSyXWVNUaf3SStxtRxnNX0tqMdDffZd+oyOCwNPD0lSpRzYQUtbvKUm25Tk9sm2231s7pXV1PuZJM4ttt2qMHtIZW6KX1sJ4PaQyt0UvrYVHQxHSR36fgiENf8lX5E8Rz478PkRh+Sr4oqIUtcvSU/KQn0a3ZfFZZT1y9JT8pCXMjuv4rAYnpH+MXYDpI+kpfDKsR0j/ABi7Ar7yPpKfwwNlABFAAAAAAAAAAAAAAAAAAAAAFOL5kvraYXLaxuZD9B4tVLvO43NzbaLJ3V+vV/8AM1jOZL62lNMDX8mf2xxtP9J/R+Ku+NzMzQs39na9PufZpz9bU+5llyurqfcwKcHt+uohlbon9bCWC2/XURyr0bA6OI5634fIhD8lTxRPEc9b8fkRh+Sp4oqI0tct+HgyMuYt1/FZOnre/DwZGXMW7/msDivz3+KXYHpI+kp/DKq65b/FLsD0kd+HwwNjABFAAAAAAAAAAAAAAAAAAAAAFGN5ku75lFJ6EXY/o5d3zOvSeheoC4rqamSuQm9DAqwO366iOVejZxRqxgm5NJaNL62lZEMbXjUouUb2znHSraYtp+AHVr89b8fkcR/JU8USrc9b8fkcR/JU8UVEaa0vfh4Mi+Yt3/MZOC0vfh4Mi1yVu/5jA4qrlv8AFL8F0kd+HkK6q5T/ABC7Brlx34eQDPgAigAAAAAAAAAAAAAAAAAAAADrZSaVKbbS0a3o2nTo14NaJRdktUk/Aoy9VtVpRbea4VXZNpNqUFf3v2mu4qFX9Pw0lGUsP+j4qE5JJxhWlKk4ud+uMZJAbdxite+jrIuaadnc1ThBWhh6SqRhBN1aEHmrinadWMbqVOzvpM7TlapJb3iBXlTonv0fFHGH/ur9JU88hlPo36Sh5kSoU2sNaSabnN2atobbTA5qrlfzx+RxFeSfiiyS5X88TiENF+qM17yojFaXvQ8GcKF0l2fnZ2OLtbtlHwOc3St1+IVU6fOfU5+8vw8bSp70X/SQeqffIsoPlQ7JR8oGXABAAAAAAAAAAAAAAAAAAAAAAazwtlm1KD/hrL30zpwr6DI8Mq9KFOHGU3OUnKNOSebxcs29+1aFoNVpYrtCqeGlW9CC68ThF/14G1TqWqze94moY6WGqSpQxdSrTpOrScJUoRb4+NSLpRk227N3VlH1o2upXd5x0aW326wld+niYwi5yva9NaFflSsl72iX6Qq1LOScU5263ZbTHYh3oy9Jh/iROxkl/cLfflQHbguVLvXgRguQ+6XiSTtJ9skVxlyXuy8SiyT5vfHwITlq7V+YhKXmXuRwrytZN5q2Jvb/AOQFWWmX8/iWYO7nFJapZz7EkWLJ0nHXaTu9KudTEwWGjxlatTowTSdSpU4uN3qV3oA2IGt4fK0HWUYYijWqzjnQpwqwnJw61FPVo195sUG7K+h2V11MgkAAAAAAAAAAAAAAAAAAABCrUjCLlJqMYpylKTSjGKV223qQGq/aO7UKMuqsl7aU/wDQ0BY9LWzMcNeG2TsZSlh8NXdStCpGcVxVVRnGN1Nxna1km3r2GhusFZzKVdTeFSd74vCfFR6FXfLfr8TyjCVM6rh+qOIoTfYozTPWanKlJ2637wlXKnKVKSim3xlB2XUqsW2dnCUJ0qEYzVpZ6dr3teKJ5Ikkpeovx1RWWlc5fMCqpK0m+p/Irgm7Ja5K3vZ28Lhk05S03ex+1v62HbTVklq2W1AdSGD5V5NW12Td37lY7lGEY81Wv2t+JHNOVAC9SPnv7XMrzxOPq05SfFYN8VThsUlFZ87dbd1fqSPoCKZ5n9pv2f1sbXhisGo8Y0o4iEpKMaltClvW0X7ESrHmXB7FywdWlXotxqU5KXJdlJPnQa2prQz6fg7pPrSZ45wP+zfFxxNOpjIwp0aMlNpTU5VXF3UUlqV1pueyCFAAVAAAAAAAAAAAAAAAAA85+3LKM6WAp0oNpYmsoVGtF4Ri55vraXsPRjE8Ksi08bhauHqRUs+PIb0OFRc2UXsaYHyolp0Nq3U2npWnSu89Q+zHC08p1KlHGYajOnh6UZKrTjKhVc85KOfKEkpXWds2GKq/ZTlOLaiqdTS7Sc4xutl+09X+zrgosm4dxlJTxFZqVaS5qaXJpx60rvTtbZFdnDcCsDSkpU6SVmpJSlUmlJanplsMl+hOOpQ06+U7v1NfM7zZBsqOnDCWTSilrtnSWj2XKZZP0q7lo7FJexafcZE0v7U+E1TA4aMKEszEYpyhCa10qcUs+cf4tMUu9vYBs7pwjFpzzdV76NG1daJ4WrF5saV5rQpSS5CsrN369B8x4WvXbmnWrWqJqrerNqpF61NX5V+09c+xrLcrSyfKzhTjKrQkklJJzvOEra9Mrp95NXHpqiTUSaRyVHCRDNLABBRJgAAAAAAAAAAAAAAAAAAAAIVCZw0B15RIwTVzsZqGYgKLnJbmHOYBWkeb/bXkCpVoU8ZSzpvC50alNW6KbvnrtTS9T7D0zMIVqaknGSUk9aaTT9QHyhgKid5J6Je62ix659i2R5OdbGSTUYx4mk9km2nNrrtaK9bN6q8EsnT0yweHe3o0ZnCUYU4KFOMYQgrRjBKMYrqSRMXVwAKgAAAAAAAAAAAAAAAAAAAAAAAAcM5AEThgAESAA5IyOABwiUTgAT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372b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5940152" y="1556792"/>
            <a:ext cx="2124479" cy="4466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25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700808"/>
            <a:ext cx="8229600" cy="41148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Образование звуков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Защита дыхательной </a:t>
            </a:r>
            <a:r>
              <a:rPr lang="ru-RU" sz="2600" dirty="0" smtClean="0">
                <a:solidFill>
                  <a:schemeClr val="tx1"/>
                </a:solidFill>
              </a:rPr>
              <a:t>системы </a:t>
            </a:r>
            <a:r>
              <a:rPr lang="ru-RU" sz="2600" dirty="0">
                <a:solidFill>
                  <a:schemeClr val="tx1"/>
                </a:solidFill>
              </a:rPr>
              <a:t>от </a:t>
            </a:r>
            <a:r>
              <a:rPr lang="ru-RU" sz="2600" dirty="0" smtClean="0">
                <a:solidFill>
                  <a:schemeClr val="tx1"/>
                </a:solidFill>
              </a:rPr>
              <a:t>попадания пищи </a:t>
            </a:r>
            <a:endParaRPr lang="ru-RU" sz="2600" dirty="0">
              <a:solidFill>
                <a:schemeClr val="tx1"/>
              </a:solidFill>
            </a:endParaRPr>
          </a:p>
          <a:p>
            <a:pPr algn="r">
              <a:buFontTx/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764703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Функции носоглотки и гортани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 descr="https://vseogorle.ru/wp-content/uploads/2016/12/stroenie-nosoglot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669" y="2972950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346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700808"/>
            <a:ext cx="8229600" cy="41148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Проведение воздуха к легким и обратно</a:t>
            </a:r>
          </a:p>
          <a:p>
            <a:pPr algn="r">
              <a:buFontTx/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764703"/>
            <a:ext cx="5575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Функции трахей и бронхов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anatomy_atlas.academic.ru/pictures/anatomy_atlas/af/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574941" cy="40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4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4470" y="1556792"/>
            <a:ext cx="8229600" cy="41148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Обмен газов между кровью </a:t>
            </a:r>
            <a:r>
              <a:rPr lang="ru-RU" sz="2600" dirty="0" smtClean="0">
                <a:solidFill>
                  <a:schemeClr val="tx1"/>
                </a:solidFill>
              </a:rPr>
              <a:t>и </a:t>
            </a:r>
            <a:r>
              <a:rPr lang="ru-RU" sz="2600" dirty="0">
                <a:solidFill>
                  <a:schemeClr val="tx1"/>
                </a:solidFill>
              </a:rPr>
              <a:t>воздухом в легких</a:t>
            </a:r>
          </a:p>
          <a:p>
            <a:pPr algn="r">
              <a:buFontTx/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4235" y="615734"/>
            <a:ext cx="3435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Функции легких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362" name="Picture 2" descr="https://cdn.thinglink.me/api/image/925848919412310018/1240/10/scaletowid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17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40466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Л</a:t>
            </a:r>
            <a:r>
              <a:rPr lang="ru-RU" sz="2600" dirty="0" smtClean="0">
                <a:solidFill>
                  <a:schemeClr val="tx1"/>
                </a:solidFill>
              </a:rPr>
              <a:t>юдям </a:t>
            </a:r>
            <a:r>
              <a:rPr lang="ru-RU" sz="2600" dirty="0">
                <a:solidFill>
                  <a:schemeClr val="tx1"/>
                </a:solidFill>
              </a:rPr>
              <a:t>и животным, заводам и </a:t>
            </a:r>
            <a:r>
              <a:rPr lang="ru-RU" sz="2600" dirty="0" smtClean="0">
                <a:solidFill>
                  <a:schemeClr val="tx1"/>
                </a:solidFill>
              </a:rPr>
              <a:t>машинам - </a:t>
            </a:r>
            <a:r>
              <a:rPr lang="ru-RU" sz="2600" dirty="0">
                <a:solidFill>
                  <a:schemeClr val="tx1"/>
                </a:solidFill>
              </a:rPr>
              <a:t>всем нужен воздух.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Почему же на земле его не становится меньше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45720" indent="0"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Потому </a:t>
            </a:r>
            <a:r>
              <a:rPr lang="ru-RU" sz="2600" dirty="0">
                <a:solidFill>
                  <a:schemeClr val="tx1"/>
                </a:solidFill>
              </a:rPr>
              <a:t>что на Земле есть 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зеленые растения</a:t>
            </a:r>
            <a:r>
              <a:rPr lang="ru-RU" sz="2600" dirty="0">
                <a:solidFill>
                  <a:schemeClr val="tx1"/>
                </a:solidFill>
              </a:rPr>
              <a:t>. Человек дышит кислородом, а выдыхает углекислый газ. А растения как бы дышат 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углекислым газом</a:t>
            </a:r>
            <a:r>
              <a:rPr lang="ru-RU" sz="2600" dirty="0">
                <a:solidFill>
                  <a:schemeClr val="tx1"/>
                </a:solidFill>
              </a:rPr>
              <a:t>, а </a:t>
            </a:r>
            <a:r>
              <a:rPr lang="ru-RU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выдыхают кислород</a:t>
            </a:r>
            <a:r>
              <a:rPr lang="ru-RU" sz="2600" dirty="0">
                <a:solidFill>
                  <a:schemeClr val="tx1"/>
                </a:solidFill>
              </a:rPr>
              <a:t>, который необходим людям и животным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http://cveti.ucoz.ua/cveti/1431541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4264" y="4293096"/>
            <a:ext cx="3719736" cy="27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51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685801"/>
            <a:ext cx="8424936" cy="3657599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ru-RU" sz="2600" dirty="0" smtClean="0">
                <a:solidFill>
                  <a:schemeClr val="tx1"/>
                </a:solidFill>
              </a:rPr>
              <a:t>В городах </a:t>
            </a:r>
            <a:r>
              <a:rPr lang="ru-RU" sz="2600" dirty="0">
                <a:solidFill>
                  <a:schemeClr val="tx1"/>
                </a:solidFill>
              </a:rPr>
              <a:t>строится много заводов. Из их труб в воздух поднимается дым, в котором много пыли ядовитых веществ, вредных для здоровья всех живых существ.</a:t>
            </a:r>
          </a:p>
          <a:p>
            <a:pPr>
              <a:buClr>
                <a:schemeClr val="bg2">
                  <a:lumMod val="25000"/>
                </a:schemeClr>
              </a:buClr>
            </a:pPr>
            <a:r>
              <a:rPr lang="ru-RU" sz="2600" dirty="0">
                <a:solidFill>
                  <a:schemeClr val="tx1"/>
                </a:solidFill>
              </a:rPr>
              <a:t>Выхлопные газы автомашин так же загрязняют воздух.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85" b="89862" l="154" r="100000">
                        <a14:foregroundMark x1="41077" y1="30876" x2="41077" y2="30876"/>
                        <a14:foregroundMark x1="38462" y1="37020" x2="38462" y2="37020"/>
                        <a14:foregroundMark x1="13231" y1="30876" x2="13231" y2="30876"/>
                        <a14:foregroundMark x1="66615" y1="35023" x2="66615" y2="35023"/>
                        <a14:foregroundMark x1="78154" y1="33180" x2="78154" y2="33180"/>
                        <a14:foregroundMark x1="75538" y1="31951" x2="75538" y2="31951"/>
                        <a14:foregroundMark x1="78308" y1="30876" x2="78308" y2="30876"/>
                        <a14:foregroundMark x1="87385" y1="33794" x2="87385" y2="33794"/>
                        <a14:foregroundMark x1="98154" y1="29186" x2="98154" y2="29186"/>
                        <a14:foregroundMark x1="86615" y1="44086" x2="86615" y2="44086"/>
                        <a14:foregroundMark x1="83385" y1="48848" x2="83385" y2="48848"/>
                        <a14:foregroundMark x1="57692" y1="59293" x2="57692" y2="59293"/>
                        <a14:foregroundMark x1="50615" y1="59293" x2="50615" y2="59293"/>
                        <a14:foregroundMark x1="54154" y1="33026" x2="54154" y2="33026"/>
                        <a14:foregroundMark x1="22923" y1="52074" x2="22923" y2="52074"/>
                        <a14:foregroundMark x1="23692" y1="56375" x2="23692" y2="56375"/>
                        <a14:foregroundMark x1="23692" y1="58525" x2="23692" y2="58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052" y="2996952"/>
            <a:ext cx="4719877" cy="47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49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404664"/>
            <a:ext cx="8064896" cy="59046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>
              <a:spcAft>
                <a:spcPts val="1000"/>
              </a:spcAft>
              <a:buNone/>
            </a:pPr>
            <a:r>
              <a:rPr lang="ru-RU" sz="35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 же делаю люди, чтобы воздух был чистым?</a:t>
            </a:r>
          </a:p>
          <a:p>
            <a:pPr>
              <a:spcAft>
                <a:spcPts val="1000"/>
              </a:spcAft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На </a:t>
            </a:r>
            <a:r>
              <a:rPr lang="ru-RU" sz="2600" dirty="0">
                <a:solidFill>
                  <a:schemeClr val="tx1"/>
                </a:solidFill>
              </a:rPr>
              <a:t>заводах работают установки, которые улавливают пыль и ядовитые газы. </a:t>
            </a:r>
            <a:endParaRPr lang="ru-RU" sz="26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</a:rPr>
              <a:t>Ученые </a:t>
            </a:r>
            <a:r>
              <a:rPr lang="ru-RU" sz="2600" dirty="0">
                <a:solidFill>
                  <a:schemeClr val="tx1"/>
                </a:solidFill>
              </a:rPr>
              <a:t>разрабатывают новые машины, которые не будут загрязнять воздух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А главным очистителем воздуха являются зеленые насаждения. Вот почему так легко дышится в лесу.</a:t>
            </a:r>
          </a:p>
          <a:p>
            <a:pPr>
              <a:spcAft>
                <a:spcPts val="1000"/>
              </a:spcAft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Один только тополь выделяет кислорода столько, сколько 3 липы, 7 елей, 4 осины.</a:t>
            </a:r>
          </a:p>
          <a:p>
            <a:endParaRPr lang="ru-RU" dirty="0">
              <a:solidFill>
                <a:srgbClr val="FF0C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9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67744" y="404664"/>
            <a:ext cx="44672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CC"/>
              </a:buClr>
            </a:pPr>
            <a:r>
              <a:rPr lang="en-GB" alt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Гигиена</a:t>
            </a: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altLang="en-US" sz="36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дыхания</a:t>
            </a: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601" y="1556792"/>
            <a:ext cx="5616575" cy="20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CC"/>
              </a:buClr>
            </a:pP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1.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Дышать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рекомендуется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через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нос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т</a:t>
            </a:r>
            <a:r>
              <a:rPr lang="ru-RU" altLang="en-US" sz="2600" dirty="0" err="1" smtClean="0">
                <a:solidFill>
                  <a:schemeClr val="tx1"/>
                </a:solidFill>
                <a:latin typeface="+mn-lt"/>
              </a:rPr>
              <a:t>ак</a:t>
            </a:r>
            <a:r>
              <a:rPr lang="ru-RU" altLang="en-US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к</a:t>
            </a:r>
            <a:r>
              <a:rPr lang="ru-RU" altLang="en-US" sz="2600" dirty="0" err="1" smtClean="0">
                <a:solidFill>
                  <a:schemeClr val="tx1"/>
                </a:solidFill>
                <a:latin typeface="+mn-lt"/>
              </a:rPr>
              <a:t>ак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при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дыхании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ртом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в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легкие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поступает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холодный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воздух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что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и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является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причиной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простудных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заболеваний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560" y="3995738"/>
            <a:ext cx="5329237" cy="1725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CC"/>
              </a:buClr>
            </a:pPr>
            <a:r>
              <a:rPr lang="en-GB" altLang="en-US" sz="2800" dirty="0">
                <a:solidFill>
                  <a:schemeClr val="tx1"/>
                </a:solidFill>
              </a:rPr>
              <a:t>2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Больной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человек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не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соблюдающий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правил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гигиены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становится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источником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sz="2600" dirty="0" err="1">
                <a:solidFill>
                  <a:schemeClr val="tx1"/>
                </a:solidFill>
                <a:latin typeface="+mn-lt"/>
              </a:rPr>
              <a:t>инфекции</a:t>
            </a: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8194" name="Picture 2" descr="https://diagnos-med.ru/wp-content/uploads/2016/04/2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708">
                        <a14:foregroundMark x1="15497" y1="14943" x2="15497" y2="14943"/>
                        <a14:foregroundMark x1="47953" y1="2011" x2="47953" y2="2011"/>
                        <a14:foregroundMark x1="35965" y1="2586" x2="35965" y2="2586"/>
                        <a14:foregroundMark x1="29825" y1="4310" x2="29825" y2="4310"/>
                        <a14:foregroundMark x1="23684" y1="7471" x2="23684" y2="7471"/>
                        <a14:foregroundMark x1="21053" y1="9195" x2="21053" y2="9195"/>
                        <a14:foregroundMark x1="27778" y1="6322" x2="27778" y2="6322"/>
                        <a14:foregroundMark x1="25731" y1="5747" x2="25731" y2="5747"/>
                        <a14:foregroundMark x1="33333" y1="3161" x2="33333" y2="3161"/>
                        <a14:foregroundMark x1="8772" y1="71839" x2="8772" y2="71839"/>
                        <a14:foregroundMark x1="83041" y1="84770" x2="83041" y2="84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023" y="2604323"/>
            <a:ext cx="32575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37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67744" y="404664"/>
            <a:ext cx="44672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CC"/>
              </a:buClr>
            </a:pPr>
            <a:r>
              <a:rPr lang="en-GB" altLang="en-US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Гигиена</a:t>
            </a: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altLang="en-US" sz="36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дыхания</a:t>
            </a:r>
            <a:r>
              <a:rPr lang="en-GB" alt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601" y="1556792"/>
            <a:ext cx="8352879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CC"/>
              </a:buClr>
            </a:pPr>
            <a:r>
              <a:rPr lang="en-GB" altLang="en-US" sz="2600" dirty="0">
                <a:solidFill>
                  <a:schemeClr val="tx1"/>
                </a:solidFill>
                <a:latin typeface="+mn-lt"/>
              </a:rPr>
              <a:t>3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altLang="en-US" sz="2600" dirty="0" smtClean="0">
                <a:solidFill>
                  <a:schemeClr val="tx1"/>
                </a:solidFill>
                <a:latin typeface="+mn-lt"/>
              </a:rPr>
              <a:t>Необходимо чаще проветривать воздух в помещениях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GB" altLang="en-US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4387" y="2636912"/>
            <a:ext cx="8288093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CC"/>
              </a:buClr>
            </a:pPr>
            <a:r>
              <a:rPr lang="ru-RU" altLang="en-US" sz="2800" dirty="0">
                <a:solidFill>
                  <a:schemeClr val="tx1"/>
                </a:solidFill>
              </a:rPr>
              <a:t>4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altLang="en-US" sz="2600" dirty="0" smtClean="0">
                <a:solidFill>
                  <a:schemeClr val="tx1"/>
                </a:solidFill>
                <a:latin typeface="+mn-lt"/>
              </a:rPr>
              <a:t>Следует делать влажную уборку в своей квартире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GB" altLang="en-US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7104" y="3743318"/>
            <a:ext cx="764002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lnSpc>
                <a:spcPct val="100000"/>
              </a:lnSpc>
              <a:buClr>
                <a:srgbClr val="FFFFCC"/>
              </a:buClr>
            </a:pPr>
            <a:r>
              <a:rPr lang="ru-RU" altLang="en-US" sz="2800" dirty="0">
                <a:solidFill>
                  <a:schemeClr val="tx1"/>
                </a:solidFill>
              </a:rPr>
              <a:t>5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ru-RU" altLang="en-US" sz="2600" dirty="0" smtClean="0">
                <a:solidFill>
                  <a:schemeClr val="tx1"/>
                </a:solidFill>
                <a:latin typeface="+mn-lt"/>
              </a:rPr>
              <a:t>Хорошо очищают воздух зеленые растения</a:t>
            </a:r>
            <a:r>
              <a:rPr lang="en-GB" altLang="en-US" sz="26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GB" altLang="en-US" sz="2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6" name="Picture 2" descr="http://domashniy.net/wp-content/uploads/vlazhnaya-uborka-pomeshcheni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2964" y="4737451"/>
            <a:ext cx="544830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img1.hochu.ua/pictures_ckfinder/images/79original1428391648.jpg" id="1741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63" l="53" r="105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561856"/>
            <a:ext cx="9144000" cy="1296144"/>
          </a:xfrm>
          <a:prstGeom prst="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5500">
                <a:solidFill>
                  <a:schemeClr val="bg2">
                    <a:lumMod val="50000"/>
                  </a:schemeClr>
                </a:solidFill>
                <a:latin typeface="+mj-lt"/>
              </a:rPr>
              <a:t>Будьте здоровы!</a:t>
            </a:r>
            <a:endParaRPr b="1" dirty="0" lang="en-US" sz="550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5722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84784"/>
            <a:ext cx="8229600" cy="202670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ts val="1000"/>
              </a:spcBef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en-US" sz="4000" dirty="0" smtClean="0"/>
          </a:p>
          <a:p>
            <a:pPr algn="ctr" eaLnBrk="1" hangingPunct="1">
              <a:lnSpc>
                <a:spcPct val="100000"/>
              </a:lnSpc>
              <a:buFont typeface="Wingdings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en-US" sz="2600" dirty="0" err="1" smtClean="0"/>
              <a:t>Человек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без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пищи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может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прожить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несколько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недель</a:t>
            </a:r>
            <a:r>
              <a:rPr lang="en-GB" altLang="en-US" sz="2600" dirty="0" smtClean="0"/>
              <a:t>, </a:t>
            </a:r>
            <a:r>
              <a:rPr lang="en-GB" altLang="en-US" sz="2600" dirty="0" err="1" smtClean="0"/>
              <a:t>без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воды</a:t>
            </a:r>
            <a:r>
              <a:rPr lang="en-GB" altLang="en-US" sz="2600" dirty="0" smtClean="0"/>
              <a:t> – </a:t>
            </a:r>
            <a:r>
              <a:rPr lang="en-GB" altLang="en-US" sz="2600" dirty="0" err="1" smtClean="0"/>
              <a:t>несколько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дней</a:t>
            </a:r>
            <a:r>
              <a:rPr lang="en-GB" altLang="en-US" sz="2600" dirty="0" smtClean="0"/>
              <a:t> (3 </a:t>
            </a:r>
            <a:r>
              <a:rPr lang="en-GB" altLang="en-US" sz="2600" dirty="0" err="1" smtClean="0"/>
              <a:t>суток</a:t>
            </a:r>
            <a:r>
              <a:rPr lang="en-GB" altLang="en-US" sz="2600" dirty="0" smtClean="0"/>
              <a:t>), </a:t>
            </a:r>
            <a:br>
              <a:rPr lang="en-GB" altLang="en-US" sz="2600" dirty="0" smtClean="0"/>
            </a:br>
            <a:r>
              <a:rPr lang="en-GB" altLang="en-US" sz="2600" dirty="0" err="1" smtClean="0"/>
              <a:t>без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кислорода</a:t>
            </a:r>
            <a:r>
              <a:rPr lang="en-GB" altLang="en-US" sz="2600" dirty="0" smtClean="0"/>
              <a:t> – </a:t>
            </a:r>
            <a:r>
              <a:rPr lang="en-GB" altLang="en-US" sz="2600" dirty="0" err="1" smtClean="0"/>
              <a:t>не</a:t>
            </a:r>
            <a:r>
              <a:rPr lang="en-GB" altLang="en-US" sz="2600" dirty="0" smtClean="0"/>
              <a:t> </a:t>
            </a:r>
            <a:r>
              <a:rPr lang="en-GB" altLang="en-US" sz="2600" dirty="0" err="1" smtClean="0"/>
              <a:t>более</a:t>
            </a:r>
            <a:r>
              <a:rPr lang="en-GB" altLang="en-US" sz="2600" dirty="0" smtClean="0"/>
              <a:t> 3 </a:t>
            </a:r>
            <a:r>
              <a:rPr lang="en-GB" altLang="en-US" sz="2600" dirty="0" err="1" smtClean="0"/>
              <a:t>мин</a:t>
            </a:r>
            <a:r>
              <a:rPr lang="en-GB" altLang="en-US" sz="2600" dirty="0" smtClean="0"/>
              <a:t>. </a:t>
            </a:r>
            <a:r>
              <a:rPr lang="en-GB" altLang="en-US" sz="2600" dirty="0" err="1" smtClean="0"/>
              <a:t>Почему</a:t>
            </a:r>
            <a:r>
              <a:rPr lang="en-GB" altLang="en-US" sz="2600" dirty="0" smtClean="0"/>
              <a:t>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410638"/>
            <a:ext cx="235673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500" b="1" dirty="0">
                <a:solidFill>
                  <a:schemeClr val="accent1">
                    <a:lumMod val="75000"/>
                  </a:schemeClr>
                </a:solidFill>
              </a:rPr>
              <a:t>Проблема</a:t>
            </a:r>
            <a:endParaRPr lang="en-US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http://celitel.online/wp-content/uploads/2016/01/pit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100000" l="3906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73965"/>
            <a:ext cx="3243053" cy="202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estram.info/wp-content/uploads/2017/04/water_glass_PNG15223-941x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81128"/>
            <a:ext cx="1245181" cy="135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p24.ru/uploaded/pics/kislorod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7315" y1="36175" x2="27315" y2="36175"/>
                        <a14:foregroundMark x1="25463" y1="41590" x2="25463" y2="41590"/>
                        <a14:foregroundMark x1="26574" y1="40265" x2="26574" y2="40265"/>
                        <a14:foregroundMark x1="24444" y1="47696" x2="24444" y2="47696"/>
                        <a14:foregroundMark x1="24722" y1="55012" x2="24722" y2="55012"/>
                        <a14:foregroundMark x1="24722" y1="52189" x2="24722" y2="52189"/>
                        <a14:foregroundMark x1="24722" y1="54839" x2="24722" y2="54839"/>
                        <a14:foregroundMark x1="33148" y1="55300" x2="33148" y2="55300"/>
                        <a14:foregroundMark x1="34815" y1="41302" x2="34815" y2="41302"/>
                        <a14:foregroundMark x1="30556" y1="26901" x2="30556" y2="26901"/>
                        <a14:foregroundMark x1="27130" y1="19297" x2="27130" y2="19297"/>
                        <a14:foregroundMark x1="25741" y1="17166" x2="25741" y2="17166"/>
                        <a14:foregroundMark x1="23148" y1="19297" x2="23148" y2="19297"/>
                        <a14:foregroundMark x1="25463" y1="20968" x2="25463" y2="20968"/>
                        <a14:foregroundMark x1="26852" y1="35311" x2="26852" y2="35311"/>
                        <a14:foregroundMark x1="25185" y1="38479" x2="25185" y2="38479"/>
                        <a14:foregroundMark x1="26296" y1="36463" x2="26296" y2="36463"/>
                        <a14:foregroundMark x1="26574" y1="33698" x2="26574" y2="33698"/>
                        <a14:foregroundMark x1="70093" y1="31048" x2="70093" y2="31048"/>
                        <a14:foregroundMark x1="70093" y1="29378" x2="70093" y2="29378"/>
                        <a14:foregroundMark x1="70556" y1="3283" x2="70556" y2="3283"/>
                        <a14:foregroundMark x1="72685" y1="6279" x2="72685" y2="6279"/>
                        <a14:foregroundMark x1="77222" y1="5300" x2="77222" y2="5300"/>
                        <a14:foregroundMark x1="89722" y1="3975" x2="89722" y2="3975"/>
                        <a14:foregroundMark x1="92593" y1="5472" x2="92593" y2="5472"/>
                        <a14:foregroundMark x1="93426" y1="6106" x2="93426" y2="6106"/>
                        <a14:foregroundMark x1="88611" y1="8929" x2="88611" y2="8929"/>
                        <a14:foregroundMark x1="91296" y1="9101" x2="91296" y2="9101"/>
                        <a14:foregroundMark x1="84352" y1="5300" x2="84352" y2="5300"/>
                        <a14:foregroundMark x1="73519" y1="5760" x2="73519" y2="5760"/>
                        <a14:foregroundMark x1="70093" y1="5760" x2="70093" y2="5760"/>
                        <a14:foregroundMark x1="69537" y1="5472" x2="69537" y2="5472"/>
                        <a14:foregroundMark x1="68981" y1="4954" x2="68981" y2="4954"/>
                        <a14:foregroundMark x1="67963" y1="3802" x2="67963" y2="3802"/>
                        <a14:foregroundMark x1="69815" y1="5760" x2="69815" y2="5760"/>
                        <a14:foregroundMark x1="69815" y1="7776" x2="69815" y2="7776"/>
                        <a14:foregroundMark x1="69815" y1="9274" x2="69815" y2="9274"/>
                        <a14:foregroundMark x1="67407" y1="7604" x2="67407" y2="7604"/>
                        <a14:foregroundMark x1="66296" y1="5933" x2="66296" y2="5933"/>
                        <a14:foregroundMark x1="66296" y1="5588" x2="66296" y2="5588"/>
                        <a14:foregroundMark x1="66574" y1="7776" x2="66574" y2="7776"/>
                        <a14:foregroundMark x1="66852" y1="7949" x2="66852" y2="7949"/>
                        <a14:foregroundMark x1="69815" y1="7258" x2="69815" y2="7258"/>
                        <a14:foregroundMark x1="23611" y1="6624" x2="23611" y2="6624"/>
                        <a14:foregroundMark x1="25463" y1="9274" x2="25463" y2="9274"/>
                        <a14:foregroundMark x1="26574" y1="6106" x2="26574" y2="6106"/>
                        <a14:foregroundMark x1="25741" y1="5588" x2="25741" y2="5588"/>
                        <a14:foregroundMark x1="25741" y1="13191" x2="25741" y2="13191"/>
                        <a14:foregroundMark x1="26019" y1="13191" x2="26019" y2="13191"/>
                        <a14:foregroundMark x1="26019" y1="14055" x2="26019" y2="14055"/>
                        <a14:foregroundMark x1="27315" y1="14862" x2="27315" y2="14862"/>
                        <a14:foregroundMark x1="24722" y1="13364" x2="24722" y2="13364"/>
                        <a14:foregroundMark x1="26019" y1="11578" x2="26019" y2="11578"/>
                        <a14:foregroundMark x1="29167" y1="10887" x2="29167" y2="10887"/>
                        <a14:foregroundMark x1="30556" y1="9735" x2="30556" y2="9735"/>
                        <a14:foregroundMark x1="23148" y1="10714" x2="23148" y2="10714"/>
                        <a14:foregroundMark x1="21204" y1="10887" x2="21204" y2="10887"/>
                        <a14:foregroundMark x1="19352" y1="9735" x2="19352" y2="9735"/>
                        <a14:foregroundMark x1="18611" y1="8756" x2="18611" y2="8756"/>
                        <a14:foregroundMark x1="33148" y1="11406" x2="33148" y2="11406"/>
                        <a14:foregroundMark x1="34259" y1="10887" x2="34259" y2="10887"/>
                        <a14:foregroundMark x1="34259" y1="9389" x2="34259" y2="9389"/>
                        <a14:foregroundMark x1="64444" y1="4954" x2="64444" y2="4954"/>
                        <a14:foregroundMark x1="20741" y1="12039" x2="20741" y2="12039"/>
                        <a14:foregroundMark x1="22593" y1="13710" x2="22593" y2="137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23551"/>
            <a:ext cx="1297943" cy="208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4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43608" y="2276872"/>
            <a:ext cx="7417122" cy="1978107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Дыхание</a:t>
            </a:r>
            <a:r>
              <a:rPr lang="en-GB" altLang="en-US" sz="2600" b="1" i="1" dirty="0" smtClean="0">
                <a:solidFill>
                  <a:srgbClr val="800080"/>
                </a:solidFill>
              </a:rPr>
              <a:t> </a:t>
            </a:r>
            <a:r>
              <a:rPr lang="en-GB" altLang="en-US" sz="2600" dirty="0" smtClean="0"/>
              <a:t>- </a:t>
            </a:r>
            <a:r>
              <a:rPr lang="ru-RU" altLang="en-US" sz="2600" dirty="0" smtClean="0"/>
              <a:t>это </a:t>
            </a:r>
            <a:r>
              <a:rPr lang="ru-RU" altLang="en-US" sz="2600" dirty="0"/>
              <a:t>газообмен между организмом и внешней средой: извне в организм поступает кислород, а из организма во внешнюю среду выделяется 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r>
              <a:rPr lang="ru-RU" altLang="en-US" sz="2600" dirty="0" smtClean="0"/>
              <a:t>углекислый </a:t>
            </a:r>
            <a:r>
              <a:rPr lang="ru-RU" altLang="en-US" sz="2600" dirty="0"/>
              <a:t>газ.</a:t>
            </a:r>
            <a:endParaRPr lang="en-GB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3628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"/>
          <a:stretch/>
        </p:blipFill>
        <p:spPr bwMode="auto">
          <a:xfrm>
            <a:off x="-539016" y="0"/>
            <a:ext cx="9719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496" y="5281397"/>
            <a:ext cx="9145016" cy="1569660"/>
          </a:xfrm>
          <a:prstGeom prst="rect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</p:spPr>
        <p:txBody>
          <a:bodyPr wrap="square">
            <a:spAutoFit/>
          </a:bodyPr>
          <a:lstStyle/>
          <a:p>
            <a:pPr marL="108000"/>
            <a:r>
              <a:rPr b="1" dirty="0" lang="ru-RU" smtClean="0" sz="3200">
                <a:solidFill>
                  <a:schemeClr val="accent1">
                    <a:lumMod val="75000"/>
                  </a:schemeClr>
                </a:solidFill>
              </a:rPr>
              <a:t>Для чего мы дышим?</a:t>
            </a:r>
          </a:p>
          <a:p>
            <a:pPr indent="-342900" marL="108000">
              <a:buFont charset="0" panose="020B0604020202020204" pitchFamily="34" typeface="Arial"/>
              <a:buChar char="•"/>
            </a:pPr>
            <a:r>
              <a:rPr b="1" dirty="0" lang="ru-RU" smtClean="0" sz="3200"/>
              <a:t>Питание клеток организма кислородом</a:t>
            </a:r>
          </a:p>
          <a:p>
            <a:pPr indent="-342900" marL="108000">
              <a:buFont charset="0" panose="020B0604020202020204" pitchFamily="34" typeface="Arial"/>
              <a:buChar char="•"/>
            </a:pPr>
            <a:r>
              <a:rPr b="1" dirty="0" lang="ru-RU" smtClean="0" sz="3200"/>
              <a:t>Выведение углекислого газа</a:t>
            </a:r>
            <a:endParaRPr b="1" dirty="0" lang="ru-RU" sz="3200"/>
          </a:p>
        </p:txBody>
      </p:sp>
    </p:spTree>
    <p:extLst>
      <p:ext uri="{BB962C8B-B14F-4D97-AF65-F5344CB8AC3E}">
        <p14:creationId xmlns:p14="http://schemas.microsoft.com/office/powerpoint/2010/main" xmlns="" val="285493661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18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5656" y="1844824"/>
            <a:ext cx="7427168" cy="4114800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продольная перегородка;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носовые ходы и носовые раковины;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волоски; 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желёзки, выделяющие слизь;</a:t>
            </a:r>
          </a:p>
          <a:p>
            <a:pPr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множество кровеносных сосудов</a:t>
            </a: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99944" y="764704"/>
            <a:ext cx="5564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Строение носовой полости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1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! </a:t>
            </a:r>
            <a:r>
              <a:rPr lang="ru-RU" dirty="0" smtClean="0">
                <a:solidFill>
                  <a:schemeClr val="tx1"/>
                </a:solidFill>
              </a:rPr>
              <a:t>Согревание воздуха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FF0000"/>
                </a:solidFill>
                <a:effectLst/>
              </a:rPr>
              <a:t>Нос как </a:t>
            </a:r>
            <a:r>
              <a:rPr lang="ru-RU" b="1" dirty="0">
                <a:solidFill>
                  <a:srgbClr val="FF0000"/>
                </a:solidFill>
                <a:effectLst/>
              </a:rPr>
              <a:t>ОБОГРЕВАТЕЛЬ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:</a:t>
            </a:r>
          </a:p>
          <a:p>
            <a:pPr>
              <a:buFontTx/>
              <a:buNone/>
            </a:pPr>
            <a:endParaRPr lang="ru-RU" dirty="0">
              <a:solidFill>
                <a:schemeClr val="tx1"/>
              </a:solidFill>
              <a:effectLst/>
            </a:endParaRPr>
          </a:p>
          <a:p>
            <a:pPr>
              <a:buFontTx/>
              <a:buNone/>
            </a:pPr>
            <a:r>
              <a:rPr lang="ru-RU" b="1" dirty="0">
                <a:solidFill>
                  <a:schemeClr val="tx1"/>
                </a:solidFill>
              </a:rPr>
              <a:t>Холодный воздух согревается</a:t>
            </a:r>
          </a:p>
          <a:p>
            <a:pPr>
              <a:buFontTx/>
              <a:buNone/>
            </a:pPr>
            <a:r>
              <a:rPr lang="ru-RU" b="1" dirty="0">
                <a:solidFill>
                  <a:schemeClr val="tx1"/>
                </a:solidFill>
              </a:rPr>
              <a:t>кровяным «отоплением».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764704"/>
            <a:ext cx="542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Функции носовой полости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w8QEREQDxAPDxAPExAQEBAPDw8QEA8QFRIXFxURExUYHiggGBslHRYVITEhJSk3Li4uFx8zODM4NygtLisBCgoKDQ0OFQ4QFSsZHx0rLS8tLS0tKzctLSs3Ky03LSstNysrKy03Ky0rLSsrKy0rKystNzc3Ny0tKysrNysrK//AABEIAOEA4QMBIgACEQEDEQH/xAAcAAEAAgIDAQAAAAAAAAAAAAAAAgMFBgEEBwj/xABJEAACAQIBBgoHBAcFCQAAAAAAAQIDEQQFEiExQXIGEyIyM1FhcbGyc4GRobPB8Acjg8IUJUJSYoKiFTSTw9EkNUOSo7Th4vH/xAAWAQEBAQAAAAAAAAAAAAAAAAAAAQL/xAAXEQEBAQEAAAAAAAAAAAAAAAAAAREh/9oADAMBAAIRAxEAPwD3EAAAAAAAAAAAV16qhGU5aFFNvuRrlbLdS91FpbOXGPuzX4gbODU/7ar/ALr/AMX/ANCFbLtWGa5xmqcpRhKcailxbk7KUo5qvG7V2no12sBt4MVSnUktOtaHpZxOdSNrydnoWl6H1AZYGGWLnp0u61q7OHjJ2vnNrbp0pAZoGFeMn+89Op30M4WNqXtnadDWnQ12AZsGEWUJ2vd2WvVoL8Lj5ZyjOzUnZNdfUBlAAAAAAAAAAAAAAAAAAAAAAAAYvhRPNwld9UL+9HnHCLhNVp50MLGm5U2oOdSLleptilfUtPsPROF39yxG580eM5Dqcaqjen7xz9bzmSrEqfDPKNKdJ1adKspuTnCNJwSpJ2vnLVJtP2atJumXcp06uGpTpPkVrWvrWxxfammvUSr5Eh+jpWV82N3bbmpX8faahKo4wp0tiruy7HDT4BXsmH/a3iGPjeK714Mnhv2t4YrUu/5MrLo5v3ku+D/p0lNGPIb/AIai8WdqHPn/ACeBVS5j7qnzKKpRsodsqfgcThpguqEvdIuqaqe9TE3yo7svECipDpn21PBE6Mej7alF/wBJzJ6Ku9LwRKk+h36XgBsAAIAAAAAAAAAAAAAAAAAAAAADDcMX/sOJ9H80eM8EebWXVK3uPYuHErZPxb6qTfvR41wbbhXxdKWuM7+puVn7LEqx6ni66VKX8Ka9h5liql6lHtqVH7IW/wBTLZcy/bPoxu5OeaktbvqS77mJyhQdPFYek9cItS6nLMk5e9sK9sw/7XeRxskopvQs5EsP+13lOVuif1sZWVCmlOSet5qXfm3sU0qizXHbm1H3rSQqvlreo+Uri9W5X8GVF0qiajb9mcE122RCpiFyJ6bOMr9a5Vn7Cqm9e/S8pRVf3a3avxAO1UqWdWPW6jT7VbQSwtW8qa/dqUV3px0HWxD+8n31vKieCf3kfSYbyyA20AEUAAAAAAAAAAAAAAAAAAAAAYDh4/1di/R29skaTDgu6s44qjJRqTpxp1YS5s3FLNnfY7K3s9e68Pl+rsX6P8yNSw3CalQdOlNNJyVJVL/8S3VtWhkWLMicCYUsRUxtefG1W06VNL7ui4wUc/8Aik7NrYr9ek1bLS/WMF2y+HI3zD5Vlnyp1FZpZ0XZpVIbZW2NaDRsrK+UqfbnfDkB6zOvxcZzte0oq17c6aj8zp1Mbx1CUs3Ns4q1766UZ/mt6i7KXRVd+n8WJjMnSvham9D/ALemVF9Xnx3qHlRXHWtyv5WWVufHeoeVEI647lfysqI0tb36XlKK3RrdrfEL6Ot79LylFbolu1viATxPSS763lRZgl94vSYbyyIYrpZd9byoswXSL0mG8sgNsABFAAAAAAAAAAAAAAAAAAAAAGD4cf7vxb6qUn7NJ5nj8gVsTKioRebGoqrlszbPbs1np/DGGdgMYuvD1vdBsweQ6keKp5zirxWam9MtGxbSLHXpUqsqjlKKShTdGGjnZ1rv1KOvvNTx8P1nQXW2v6JHoSrwedZq6ea9d4P91p6rmjVoZ2VsPvX9zXzA9HxlKU6dSMVduUGlo2VIt+5Mx+Hwk6WGnGorNuDtdPVRhF6u2LMzhtveU5X6KX1sKjG1+fHeo+VEY647lfwJ1+fHepeVEY61uVvAqIUdb36XlKK3RLdq/FZfR1y9JT8pTV6JbtT4rAniull31vBFmC6Rekw/kkV4npZfjeBbgekXpKHkYG1AAigAAAAAAAAAAAAAAAAAAAADp5Yo59CtD9+nOH/NFr5niOWqtSNGFSDfGZ9FRa1qKtZLsPdcS+S/V4miYPJNFSlGrTUnSnJXbcVmpvNb2arawsRwjUnTkn95Kg+PV3ZNRTv6pP3sxeBpZ2VqX8MW32Zqc/ye82ynh6aTlBK00nnJqWetas1ot3GI4LYTjMbisR+xQjxCeyVWSUpJbsbf4hBt+E1Mryv0UvrYyzB6n3leV+il9bGVGPr8+O/S8EQhrW5W8CeI58d+n4IjDWtyt8iohS1y9JT8pVUX3a3Z/FZbS1y9JT8pXU6OO7L4rA5xPSy/H8C3Ar7xekofDZXiekl+N4FuAX3kfSUfhsDaAARQAAAAAAAAAAAAAAAAAAAABTiuY/raYfH5Nz25x058c2pC9s5WtdPrto9SMxiuY/raVUwMJSyXWVNUaf3SStxtRxnNX0tqMdDffZd+oyOCwNPD0lSpRzYQUtbvKUm25Tk9sm2231s7pXV1PuZJM4ttt2qMHtIZW6KX1sJ4PaQyt0UvrYVHQxHSR36fgiENf8lX5E8Rz478PkRh+Sr4oqIUtcvSU/KQn0a3ZfFZZT1y9JT8pCXMjuv4rAYnpH+MXYDpI+kpfDKsR0j/ABi7Ar7yPpKfwwNlABFAAAAAAAAAAAAAAAAAAAAAFOL5kvraYXLaxuZD9B4tVLvO43NzbaLJ3V+vV/8AM1jOZL62lNMDX8mf2xxtP9J/R+Ku+NzMzQs39na9PufZpz9bU+5llyurqfcwKcHt+uohlbon9bCWC2/XURyr0bA6OI5634fIhD8lTxRPEc9b8fkRh+Sp4oqI0tct+HgyMuYt1/FZOnre/DwZGXMW7/msDivz3+KXYHpI+kp/DKq65b/FLsD0kd+HwwNjABFAAAAAAAAAAAAAAAAAAAAAFGN5ku75lFJ6EXY/o5d3zOvSeheoC4rqamSuQm9DAqwO366iOVejZxRqxgm5NJaNL62lZEMbXjUouUb2znHSraYtp+AHVr89b8fkcR/JU8USrc9b8fkcR/JU8UVEaa0vfh4Mi+Yt3/MZOC0vfh4Mi1yVu/5jA4qrlv8AFL8F0kd+HkK6q5T/ABC7Brlx34eQDPgAigAAAAAAAAAAAAAAAAAAAADrZSaVKbbS0a3o2nTo14NaJRdktUk/Aoy9VtVpRbea4VXZNpNqUFf3v2mu4qFX9Pw0lGUsP+j4qE5JJxhWlKk4ud+uMZJAbdxite+jrIuaadnc1ThBWhh6SqRhBN1aEHmrinadWMbqVOzvpM7TlapJb3iBXlTonv0fFHGH/ur9JU88hlPo36Sh5kSoU2sNaSabnN2atobbTA5qrlfzx+RxFeSfiiyS5X88TiENF+qM17yojFaXvQ8GcKF0l2fnZ2OLtbtlHwOc3St1+IVU6fOfU5+8vw8bSp70X/SQeqffIsoPlQ7JR8oGXABAAAAAAAAAAAAAAAAAAAAAAazwtlm1KD/hrL30zpwr6DI8Mq9KFOHGU3OUnKNOSebxcs29+1aFoNVpYrtCqeGlW9CC68ThF/14G1TqWqze94moY6WGqSpQxdSrTpOrScJUoRb4+NSLpRk227N3VlH1o2upXd5x0aW326wld+niYwi5yva9NaFflSsl72iX6Qq1LOScU5263ZbTHYh3oy9Jh/iROxkl/cLfflQHbguVLvXgRguQ+6XiSTtJ9skVxlyXuy8SiyT5vfHwITlq7V+YhKXmXuRwrytZN5q2Jvb/AOQFWWmX8/iWYO7nFJapZz7EkWLJ0nHXaTu9KudTEwWGjxlatTowTSdSpU4uN3qV3oA2IGt4fK0HWUYYijWqzjnQpwqwnJw61FPVo195sUG7K+h2V11MgkAAAAAAAAAAAAAAAAAAABCrUjCLlJqMYpylKTSjGKV223qQGq/aO7UKMuqsl7aU/wDQ0BY9LWzMcNeG2TsZSlh8NXdStCpGcVxVVRnGN1Nxna1km3r2GhusFZzKVdTeFSd74vCfFR6FXfLfr8TyjCVM6rh+qOIoTfYozTPWanKlJ2637wlXKnKVKSim3xlB2XUqsW2dnCUJ0qEYzVpZ6dr3teKJ5Ikkpeovx1RWWlc5fMCqpK0m+p/Irgm7Ja5K3vZ28Lhk05S03ex+1v62HbTVklq2W1AdSGD5V5NW12Td37lY7lGEY81Wv2t+JHNOVAC9SPnv7XMrzxOPq05SfFYN8VThsUlFZ87dbd1fqSPoCKZ5n9pv2f1sbXhisGo8Y0o4iEpKMaltClvW0X7ESrHmXB7FywdWlXotxqU5KXJdlJPnQa2prQz6fg7pPrSZ45wP+zfFxxNOpjIwp0aMlNpTU5VXF3UUlqV1pueyCFAAVAAAAAAAAAAAAAAAAA85+3LKM6WAp0oNpYmsoVGtF4Ri55vraXsPRjE8Ksi08bhauHqRUs+PIb0OFRc2UXsaYHyolp0Nq3U2npWnSu89Q+zHC08p1KlHGYajOnh6UZKrTjKhVc85KOfKEkpXWds2GKq/ZTlOLaiqdTS7Sc4xutl+09X+zrgosm4dxlJTxFZqVaS5qaXJpx60rvTtbZFdnDcCsDSkpU6SVmpJSlUmlJanplsMl+hOOpQ06+U7v1NfM7zZBsqOnDCWTSilrtnSWj2XKZZP0q7lo7FJexafcZE0v7U+E1TA4aMKEszEYpyhCa10qcUs+cf4tMUu9vYBs7pwjFpzzdV76NG1daJ4WrF5saV5rQpSS5CsrN369B8x4WvXbmnWrWqJqrerNqpF61NX5V+09c+xrLcrSyfKzhTjKrQkklJJzvOEra9Mrp95NXHpqiTUSaRyVHCRDNLABBRJgAAAAAAAAAAAAAAAAAAAAIVCZw0B15RIwTVzsZqGYgKLnJbmHOYBWkeb/bXkCpVoU8ZSzpvC50alNW6KbvnrtTS9T7D0zMIVqaknGSUk9aaTT9QHyhgKid5J6Je62ix659i2R5OdbGSTUYx4mk9km2nNrrtaK9bN6q8EsnT0yweHe3o0ZnCUYU4KFOMYQgrRjBKMYrqSRMXVwAKgAAAAAAAAAAAAAAAAAAAAAAAAcM5AEThgAESAA5IyOABwiUTgAT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w8QEREQDxAPDxAPExAQEBAPDw8QEA8QFRIXFxURExUYHiggGBslHRYVITEhJSk3Li4uFx8zODM4NygtLisBCgoKDQ0OFQ4QFSsZHx0rLS8tLS0tKzctLSs3Ky03LSstNysrKy03Ky0rLSsrKy0rKystNzc3Ny0tKysrNysrK//AABEIAOEA4QMBIgACEQEDEQH/xAAcAAEAAgIDAQAAAAAAAAAAAAAAAgMFBgEEBwj/xABJEAACAQIBBgoHBAcFCQAAAAAAAQIDEQQFEiExQXIGEyIyM1FhcbGyc4GRobPB8Acjg8IUJUJSYoKiFTSTw9EkNUOSo7Th4vH/xAAWAQEBAQAAAAAAAAAAAAAAAAAAAQL/xAAXEQEBAQEAAAAAAAAAAAAAAAAAAREh/9oADAMBAAIRAxEAPwD3EAAAAAAAAAAAV16qhGU5aFFNvuRrlbLdS91FpbOXGPuzX4gbODU/7ar/ALr/AMX/ANCFbLtWGa5xmqcpRhKcailxbk7KUo5qvG7V2no12sBt4MVSnUktOtaHpZxOdSNrydnoWl6H1AZYGGWLnp0u61q7OHjJ2vnNrbp0pAZoGFeMn+89Op30M4WNqXtnadDWnQ12AZsGEWUJ2vd2WvVoL8Lj5ZyjOzUnZNdfUBlAAAAAAAAAAAAAAAAAAAAAAAAYvhRPNwld9UL+9HnHCLhNVp50MLGm5U2oOdSLleptilfUtPsPROF39yxG580eM5Dqcaqjen7xz9bzmSrEqfDPKNKdJ1adKspuTnCNJwSpJ2vnLVJtP2atJumXcp06uGpTpPkVrWvrWxxfammvUSr5Eh+jpWV82N3bbmpX8faahKo4wp0tiruy7HDT4BXsmH/a3iGPjeK714Mnhv2t4YrUu/5MrLo5v3ku+D/p0lNGPIb/AIai8WdqHPn/ACeBVS5j7qnzKKpRsodsqfgcThpguqEvdIuqaqe9TE3yo7svECipDpn21PBE6Mej7alF/wBJzJ6Ku9LwRKk+h36XgBsAAIAAAAAAAAAAAAAAAAAAAAADDcMX/sOJ9H80eM8EebWXVK3uPYuHErZPxb6qTfvR41wbbhXxdKWuM7+puVn7LEqx6ni66VKX8Ka9h5liql6lHtqVH7IW/wBTLZcy/bPoxu5OeaktbvqS77mJyhQdPFYek9cItS6nLMk5e9sK9sw/7XeRxskopvQs5EsP+13lOVuif1sZWVCmlOSet5qXfm3sU0qizXHbm1H3rSQqvlreo+Uri9W5X8GVF0qiajb9mcE122RCpiFyJ6bOMr9a5Vn7Cqm9e/S8pRVf3a3avxAO1UqWdWPW6jT7VbQSwtW8qa/dqUV3px0HWxD+8n31vKieCf3kfSYbyyA20AEUAAAAAAAAAAAAAAAAAAAAAYDh4/1di/R29skaTDgu6s44qjJRqTpxp1YS5s3FLNnfY7K3s9e68Pl+rsX6P8yNSw3CalQdOlNNJyVJVL/8S3VtWhkWLMicCYUsRUxtefG1W06VNL7ui4wUc/8Aik7NrYr9ek1bLS/WMF2y+HI3zD5Vlnyp1FZpZ0XZpVIbZW2NaDRsrK+UqfbnfDkB6zOvxcZzte0oq17c6aj8zp1Mbx1CUs3Ns4q1766UZ/mt6i7KXRVd+n8WJjMnSvham9D/ALemVF9Xnx3qHlRXHWtyv5WWVufHeoeVEI647lfysqI0tb36XlKK3RrdrfEL6Ot79LylFbolu1viATxPSS763lRZgl94vSYbyyIYrpZd9byoswXSL0mG8sgNsABFAAAAAAAAAAAAAAAAAAAAAGD4cf7vxb6qUn7NJ5nj8gVsTKioRebGoqrlszbPbs1np/DGGdgMYuvD1vdBsweQ6keKp5zirxWam9MtGxbSLHXpUqsqjlKKShTdGGjnZ1rv1KOvvNTx8P1nQXW2v6JHoSrwedZq6ea9d4P91p6rmjVoZ2VsPvX9zXzA9HxlKU6dSMVduUGlo2VIt+5Mx+Hwk6WGnGorNuDtdPVRhF6u2LMzhtveU5X6KX1sKjG1+fHeo+VEY647lfwJ1+fHepeVEY61uVvAqIUdb36XlKK3RLdq/FZfR1y9JT8pTV6JbtT4rAniull31vBFmC6Rekw/kkV4npZfjeBbgekXpKHkYG1AAigAAAAAAAAAAAAAAAAAAAADp5Yo59CtD9+nOH/NFr5niOWqtSNGFSDfGZ9FRa1qKtZLsPdcS+S/V4miYPJNFSlGrTUnSnJXbcVmpvNb2arawsRwjUnTkn95Kg+PV3ZNRTv6pP3sxeBpZ2VqX8MW32Zqc/ye82ynh6aTlBK00nnJqWetas1ot3GI4LYTjMbisR+xQjxCeyVWSUpJbsbf4hBt+E1Mryv0UvrYyzB6n3leV+il9bGVGPr8+O/S8EQhrW5W8CeI58d+n4IjDWtyt8iohS1y9JT8pVUX3a3Z/FZbS1y9JT8pXU6OO7L4rA5xPSy/H8C3Ar7xekofDZXiekl+N4FuAX3kfSUfhsDaAARQAAAAAAAAAAAAAAAAAAAABTiuY/raYfH5Nz25x058c2pC9s5WtdPrto9SMxiuY/raVUwMJSyXWVNUaf3SStxtRxnNX0tqMdDffZd+oyOCwNPD0lSpRzYQUtbvKUm25Tk9sm2231s7pXV1PuZJM4ttt2qMHtIZW6KX1sJ4PaQyt0UvrYVHQxHSR36fgiENf8lX5E8Rz478PkRh+Sr4oqIUtcvSU/KQn0a3ZfFZZT1y9JT8pCXMjuv4rAYnpH+MXYDpI+kpfDKsR0j/ABi7Ar7yPpKfwwNlABFAAAAAAAAAAAAAAAAAAAAAFOL5kvraYXLaxuZD9B4tVLvO43NzbaLJ3V+vV/8AM1jOZL62lNMDX8mf2xxtP9J/R+Ku+NzMzQs39na9PufZpz9bU+5llyurqfcwKcHt+uohlbon9bCWC2/XURyr0bA6OI5634fIhD8lTxRPEc9b8fkRh+Sp4oqI0tct+HgyMuYt1/FZOnre/DwZGXMW7/msDivz3+KXYHpI+kp/DKq65b/FLsD0kd+HwwNjABFAAAAAAAAAAAAAAAAAAAAAFGN5ku75lFJ6EXY/o5d3zOvSeheoC4rqamSuQm9DAqwO366iOVejZxRqxgm5NJaNL62lZEMbXjUouUb2znHSraYtp+AHVr89b8fkcR/JU8USrc9b8fkcR/JU8UVEaa0vfh4Mi+Yt3/MZOC0vfh4Mi1yVu/5jA4qrlv8AFL8F0kd+HkK6q5T/ABC7Brlx34eQDPgAigAAAAAAAAAAAAAAAAAAAADrZSaVKbbS0a3o2nTo14NaJRdktUk/Aoy9VtVpRbea4VXZNpNqUFf3v2mu4qFX9Pw0lGUsP+j4qE5JJxhWlKk4ud+uMZJAbdxite+jrIuaadnc1ThBWhh6SqRhBN1aEHmrinadWMbqVOzvpM7TlapJb3iBXlTonv0fFHGH/ur9JU88hlPo36Sh5kSoU2sNaSabnN2atobbTA5qrlfzx+RxFeSfiiyS5X88TiENF+qM17yojFaXvQ8GcKF0l2fnZ2OLtbtlHwOc3St1+IVU6fOfU5+8vw8bSp70X/SQeqffIsoPlQ7JR8oGXABAAAAAAAAAAAAAAAAAAAAAAazwtlm1KD/hrL30zpwr6DI8Mq9KFOHGU3OUnKNOSebxcs29+1aFoNVpYrtCqeGlW9CC68ThF/14G1TqWqze94moY6WGqSpQxdSrTpOrScJUoRb4+NSLpRk227N3VlH1o2upXd5x0aW326wld+niYwi5yva9NaFflSsl72iX6Qq1LOScU5263ZbTHYh3oy9Jh/iROxkl/cLfflQHbguVLvXgRguQ+6XiSTtJ9skVxlyXuy8SiyT5vfHwITlq7V+YhKXmXuRwrytZN5q2Jvb/AOQFWWmX8/iWYO7nFJapZz7EkWLJ0nHXaTu9KudTEwWGjxlatTowTSdSpU4uN3qV3oA2IGt4fK0HWUYYijWqzjnQpwqwnJw61FPVo195sUG7K+h2V11MgkAAAAAAAAAAAAAAAAAAABCrUjCLlJqMYpylKTSjGKV223qQGq/aO7UKMuqsl7aU/wDQ0BY9LWzMcNeG2TsZSlh8NXdStCpGcVxVVRnGN1Nxna1km3r2GhusFZzKVdTeFSd74vCfFR6FXfLfr8TyjCVM6rh+qOIoTfYozTPWanKlJ2637wlXKnKVKSim3xlB2XUqsW2dnCUJ0qEYzVpZ6dr3teKJ5Ikkpeovx1RWWlc5fMCqpK0m+p/Irgm7Ja5K3vZ28Lhk05S03ex+1v62HbTVklq2W1AdSGD5V5NW12Td37lY7lGEY81Wv2t+JHNOVAC9SPnv7XMrzxOPq05SfFYN8VThsUlFZ87dbd1fqSPoCKZ5n9pv2f1sbXhisGo8Y0o4iEpKMaltClvW0X7ESrHmXB7FywdWlXotxqU5KXJdlJPnQa2prQz6fg7pPrSZ45wP+zfFxxNOpjIwp0aMlNpTU5VXF3UUlqV1pueyCFAAVAAAAAAAAAAAAAAAAA85+3LKM6WAp0oNpYmsoVGtF4Ri55vraXsPRjE8Ksi08bhauHqRUs+PIb0OFRc2UXsaYHyolp0Nq3U2npWnSu89Q+zHC08p1KlHGYajOnh6UZKrTjKhVc85KOfKEkpXWds2GKq/ZTlOLaiqdTS7Sc4xutl+09X+zrgosm4dxlJTxFZqVaS5qaXJpx60rvTtbZFdnDcCsDSkpU6SVmpJSlUmlJanplsMl+hOOpQ06+U7v1NfM7zZBsqOnDCWTSilrtnSWj2XKZZP0q7lo7FJexafcZE0v7U+E1TA4aMKEszEYpyhCa10qcUs+cf4tMUu9vYBs7pwjFpzzdV76NG1daJ4WrF5saV5rQpSS5CsrN369B8x4WvXbmnWrWqJqrerNqpF61NX5V+09c+xrLcrSyfKzhTjKrQkklJJzvOEra9Mrp95NXHpqiTUSaRyVHCRDNLABBRJgAAAAAAAAAAAAAAAAAAAAIVCZw0B15RIwTVzsZqGYgKLnJbmHOYBWkeb/bXkCpVoU8ZSzpvC50alNW6KbvnrtTS9T7D0zMIVqaknGSUk9aaTT9QHyhgKid5J6Je62ix659i2R5OdbGSTUYx4mk9km2nNrrtaK9bN6q8EsnT0yweHe3o0ZnCUYU4KFOMYQgrRjBKMYrqSRMXVwAKgAAAAAAAAAAAAAAAAAAAAAAAAcM5AEThgAESAA5IyOABwiUTgAT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s://static.eldorado.ru/photos/71/711/013/11/new_71101311_l_5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41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! </a:t>
            </a:r>
            <a:r>
              <a:rPr lang="ru-RU" sz="2600" dirty="0" smtClean="0">
                <a:solidFill>
                  <a:schemeClr val="tx1"/>
                </a:solidFill>
              </a:rPr>
              <a:t>Согревание воздуха</a:t>
            </a:r>
          </a:p>
          <a:p>
            <a:pPr marL="45720" indent="0"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2600" dirty="0">
                <a:solidFill>
                  <a:srgbClr val="FF0000"/>
                </a:solidFill>
                <a:effectLst/>
              </a:rPr>
              <a:t>Нос как </a:t>
            </a:r>
            <a:r>
              <a:rPr lang="ru-RU" sz="2600" b="1" dirty="0" smtClean="0">
                <a:solidFill>
                  <a:srgbClr val="FF0000"/>
                </a:solidFill>
                <a:effectLst/>
              </a:rPr>
              <a:t>ПЫЛЕСОС</a:t>
            </a:r>
            <a:r>
              <a:rPr lang="ru-RU" sz="2600" dirty="0" smtClean="0">
                <a:solidFill>
                  <a:srgbClr val="FF0000"/>
                </a:solidFill>
                <a:effectLst/>
              </a:rPr>
              <a:t>:</a:t>
            </a:r>
          </a:p>
          <a:p>
            <a:pPr marL="0" indent="0">
              <a:buFontTx/>
              <a:buNone/>
            </a:pPr>
            <a:endParaRPr lang="ru-RU" sz="2600" dirty="0">
              <a:solidFill>
                <a:schemeClr val="tx1"/>
              </a:solidFill>
              <a:effectLst/>
            </a:endParaRPr>
          </a:p>
          <a:p>
            <a:pPr marL="0" indent="0">
              <a:buFontTx/>
              <a:buNone/>
            </a:pPr>
            <a:r>
              <a:rPr lang="ru-RU" sz="2600" b="1" dirty="0">
                <a:solidFill>
                  <a:schemeClr val="tx1"/>
                </a:solidFill>
              </a:rPr>
              <a:t>В ноздрях есть реснички, </a:t>
            </a:r>
            <a:br>
              <a:rPr lang="ru-RU" sz="2600" b="1" dirty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на </a:t>
            </a:r>
            <a:r>
              <a:rPr lang="ru-RU" sz="2600" b="1" dirty="0">
                <a:solidFill>
                  <a:schemeClr val="tx1"/>
                </a:solidFill>
              </a:rPr>
              <a:t>которых застревает пыль </a:t>
            </a:r>
            <a:r>
              <a:rPr lang="ru-RU" sz="2600" b="1" dirty="0" smtClean="0">
                <a:solidFill>
                  <a:schemeClr val="tx1"/>
                </a:solidFill>
              </a:rPr>
              <a:t/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с </a:t>
            </a:r>
            <a:r>
              <a:rPr lang="ru-RU" sz="2600" b="1" dirty="0">
                <a:solidFill>
                  <a:schemeClr val="tx1"/>
                </a:solidFill>
              </a:rPr>
              <a:t>вредными «пассажирами</a:t>
            </a:r>
            <a:r>
              <a:rPr lang="ru-RU" sz="2600" b="1" dirty="0" smtClean="0">
                <a:solidFill>
                  <a:schemeClr val="tx1"/>
                </a:solidFill>
              </a:rPr>
              <a:t>» –</a:t>
            </a:r>
            <a:br>
              <a:rPr lang="ru-RU" sz="2600" b="1" dirty="0" smtClean="0">
                <a:solidFill>
                  <a:schemeClr val="tx1"/>
                </a:solidFill>
              </a:rPr>
            </a:br>
            <a:r>
              <a:rPr lang="ru-RU" sz="2600" b="1" dirty="0" smtClean="0">
                <a:solidFill>
                  <a:schemeClr val="tx1"/>
                </a:solidFill>
              </a:rPr>
              <a:t>микробами</a:t>
            </a:r>
            <a:r>
              <a:rPr lang="ru-RU" sz="2600" b="1" dirty="0">
                <a:solidFill>
                  <a:schemeClr val="tx1"/>
                </a:solidFill>
              </a:rPr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764704"/>
            <a:ext cx="542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Функции носовой полости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w8QEREQDxAPDxAPExAQEBAPDw8QEA8QFRIXFxURExUYHiggGBslHRYVITEhJSk3Li4uFx8zODM4NygtLisBCgoKDQ0OFQ4QFSsZHx0rLS8tLS0tKzctLSs3Ky03LSstNysrKy03Ky0rLSsrKy0rKystNzc3Ny0tKysrNysrK//AABEIAOEA4QMBIgACEQEDEQH/xAAcAAEAAgIDAQAAAAAAAAAAAAAAAgMFBgEEBwj/xABJEAACAQIBBgoHBAcFCQAAAAAAAQIDEQQFEiExQXIGEyIyM1FhcbGyc4GRobPB8Acjg8IUJUJSYoKiFTSTw9EkNUOSo7Th4vH/xAAWAQEBAQAAAAAAAAAAAAAAAAAAAQL/xAAXEQEBAQEAAAAAAAAAAAAAAAAAAREh/9oADAMBAAIRAxEAPwD3EAAAAAAAAAAAV16qhGU5aFFNvuRrlbLdS91FpbOXGPuzX4gbODU/7ar/ALr/AMX/ANCFbLtWGa5xmqcpRhKcailxbk7KUo5qvG7V2no12sBt4MVSnUktOtaHpZxOdSNrydnoWl6H1AZYGGWLnp0u61q7OHjJ2vnNrbp0pAZoGFeMn+89Op30M4WNqXtnadDWnQ12AZsGEWUJ2vd2WvVoL8Lj5ZyjOzUnZNdfUBlAAAAAAAAAAAAAAAAAAAAAAAAYvhRPNwld9UL+9HnHCLhNVp50MLGm5U2oOdSLleptilfUtPsPROF39yxG580eM5Dqcaqjen7xz9bzmSrEqfDPKNKdJ1adKspuTnCNJwSpJ2vnLVJtP2atJumXcp06uGpTpPkVrWvrWxxfammvUSr5Eh+jpWV82N3bbmpX8faahKo4wp0tiruy7HDT4BXsmH/a3iGPjeK714Mnhv2t4YrUu/5MrLo5v3ku+D/p0lNGPIb/AIai8WdqHPn/ACeBVS5j7qnzKKpRsodsqfgcThpguqEvdIuqaqe9TE3yo7svECipDpn21PBE6Mej7alF/wBJzJ6Ku9LwRKk+h36XgBsAAIAAAAAAAAAAAAAAAAAAAAADDcMX/sOJ9H80eM8EebWXVK3uPYuHErZPxb6qTfvR41wbbhXxdKWuM7+puVn7LEqx6ni66VKX8Ka9h5liql6lHtqVH7IW/wBTLZcy/bPoxu5OeaktbvqS77mJyhQdPFYek9cItS6nLMk5e9sK9sw/7XeRxskopvQs5EsP+13lOVuif1sZWVCmlOSet5qXfm3sU0qizXHbm1H3rSQqvlreo+Uri9W5X8GVF0qiajb9mcE122RCpiFyJ6bOMr9a5Vn7Cqm9e/S8pRVf3a3avxAO1UqWdWPW6jT7VbQSwtW8qa/dqUV3px0HWxD+8n31vKieCf3kfSYbyyA20AEUAAAAAAAAAAAAAAAAAAAAAYDh4/1di/R29skaTDgu6s44qjJRqTpxp1YS5s3FLNnfY7K3s9e68Pl+rsX6P8yNSw3CalQdOlNNJyVJVL/8S3VtWhkWLMicCYUsRUxtefG1W06VNL7ui4wUc/8Aik7NrYr9ek1bLS/WMF2y+HI3zD5Vlnyp1FZpZ0XZpVIbZW2NaDRsrK+UqfbnfDkB6zOvxcZzte0oq17c6aj8zp1Mbx1CUs3Ns4q1766UZ/mt6i7KXRVd+n8WJjMnSvham9D/ALemVF9Xnx3qHlRXHWtyv5WWVufHeoeVEI647lfysqI0tb36XlKK3RrdrfEL6Ot79LylFbolu1viATxPSS763lRZgl94vSYbyyIYrpZd9byoswXSL0mG8sgNsABFAAAAAAAAAAAAAAAAAAAAAGD4cf7vxb6qUn7NJ5nj8gVsTKioRebGoqrlszbPbs1np/DGGdgMYuvD1vdBsweQ6keKp5zirxWam9MtGxbSLHXpUqsqjlKKShTdGGjnZ1rv1KOvvNTx8P1nQXW2v6JHoSrwedZq6ea9d4P91p6rmjVoZ2VsPvX9zXzA9HxlKU6dSMVduUGlo2VIt+5Mx+Hwk6WGnGorNuDtdPVRhF6u2LMzhtveU5X6KX1sKjG1+fHeo+VEY647lfwJ1+fHepeVEY61uVvAqIUdb36XlKK3RLdq/FZfR1y9JT8pTV6JbtT4rAniull31vBFmC6Rekw/kkV4npZfjeBbgekXpKHkYG1AAigAAAAAAAAAAAAAAAAAAAADp5Yo59CtD9+nOH/NFr5niOWqtSNGFSDfGZ9FRa1qKtZLsPdcS+S/V4miYPJNFSlGrTUnSnJXbcVmpvNb2arawsRwjUnTkn95Kg+PV3ZNRTv6pP3sxeBpZ2VqX8MW32Zqc/ye82ynh6aTlBK00nnJqWetas1ot3GI4LYTjMbisR+xQjxCeyVWSUpJbsbf4hBt+E1Mryv0UvrYyzB6n3leV+il9bGVGPr8+O/S8EQhrW5W8CeI58d+n4IjDWtyt8iohS1y9JT8pVUX3a3Z/FZbS1y9JT8pXU6OO7L4rA5xPSy/H8C3Ar7xekofDZXiekl+N4FuAX3kfSUfhsDaAARQAAAAAAAAAAAAAAAAAAAABTiuY/raYfH5Nz25x058c2pC9s5WtdPrto9SMxiuY/raVUwMJSyXWVNUaf3SStxtRxnNX0tqMdDffZd+oyOCwNPD0lSpRzYQUtbvKUm25Tk9sm2231s7pXV1PuZJM4ttt2qMHtIZW6KX1sJ4PaQyt0UvrYVHQxHSR36fgiENf8lX5E8Rz478PkRh+Sr4oqIUtcvSU/KQn0a3ZfFZZT1y9JT8pCXMjuv4rAYnpH+MXYDpI+kpfDKsR0j/ABi7Ar7yPpKfwwNlABFAAAAAAAAAAAAAAAAAAAAAFOL5kvraYXLaxuZD9B4tVLvO43NzbaLJ3V+vV/8AM1jOZL62lNMDX8mf2xxtP9J/R+Ku+NzMzQs39na9PufZpz9bU+5llyurqfcwKcHt+uohlbon9bCWC2/XURyr0bA6OI5634fIhD8lTxRPEc9b8fkRh+Sp4oqI0tct+HgyMuYt1/FZOnre/DwZGXMW7/msDivz3+KXYHpI+kp/DKq65b/FLsD0kd+HwwNjABFAAAAAAAAAAAAAAAAAAAAAFGN5ku75lFJ6EXY/o5d3zOvSeheoC4rqamSuQm9DAqwO366iOVejZxRqxgm5NJaNL62lZEMbXjUouUb2znHSraYtp+AHVr89b8fkcR/JU8USrc9b8fkcR/JU8UVEaa0vfh4Mi+Yt3/MZOC0vfh4Mi1yVu/5jA4qrlv8AFL8F0kd+HkK6q5T/ABC7Brlx34eQDPgAigAAAAAAAAAAAAAAAAAAAADrZSaVKbbS0a3o2nTo14NaJRdktUk/Aoy9VtVpRbea4VXZNpNqUFf3v2mu4qFX9Pw0lGUsP+j4qE5JJxhWlKk4ud+uMZJAbdxite+jrIuaadnc1ThBWhh6SqRhBN1aEHmrinadWMbqVOzvpM7TlapJb3iBXlTonv0fFHGH/ur9JU88hlPo36Sh5kSoU2sNaSabnN2atobbTA5qrlfzx+RxFeSfiiyS5X88TiENF+qM17yojFaXvQ8GcKF0l2fnZ2OLtbtlHwOc3St1+IVU6fOfU5+8vw8bSp70X/SQeqffIsoPlQ7JR8oGXABAAAAAAAAAAAAAAAAAAAAAAazwtlm1KD/hrL30zpwr6DI8Mq9KFOHGU3OUnKNOSebxcs29+1aFoNVpYrtCqeGlW9CC68ThF/14G1TqWqze94moY6WGqSpQxdSrTpOrScJUoRb4+NSLpRk227N3VlH1o2upXd5x0aW326wld+niYwi5yva9NaFflSsl72iX6Qq1LOScU5263ZbTHYh3oy9Jh/iROxkl/cLfflQHbguVLvXgRguQ+6XiSTtJ9skVxlyXuy8SiyT5vfHwITlq7V+YhKXmXuRwrytZN5q2Jvb/AOQFWWmX8/iWYO7nFJapZz7EkWLJ0nHXaTu9KudTEwWGjxlatTowTSdSpU4uN3qV3oA2IGt4fK0HWUYYijWqzjnQpwqwnJw61FPVo195sUG7K+h2V11MgkAAAAAAAAAAAAAAAAAAABCrUjCLlJqMYpylKTSjGKV223qQGq/aO7UKMuqsl7aU/wDQ0BY9LWzMcNeG2TsZSlh8NXdStCpGcVxVVRnGN1Nxna1km3r2GhusFZzKVdTeFSd74vCfFR6FXfLfr8TyjCVM6rh+qOIoTfYozTPWanKlJ2637wlXKnKVKSim3xlB2XUqsW2dnCUJ0qEYzVpZ6dr3teKJ5Ikkpeovx1RWWlc5fMCqpK0m+p/Irgm7Ja5K3vZ28Lhk05S03ex+1v62HbTVklq2W1AdSGD5V5NW12Td37lY7lGEY81Wv2t+JHNOVAC9SPnv7XMrzxOPq05SfFYN8VThsUlFZ87dbd1fqSPoCKZ5n9pv2f1sbXhisGo8Y0o4iEpKMaltClvW0X7ESrHmXB7FywdWlXotxqU5KXJdlJPnQa2prQz6fg7pPrSZ45wP+zfFxxNOpjIwp0aMlNpTU5VXF3UUlqV1pueyCFAAVAAAAAAAAAAAAAAAAA85+3LKM6WAp0oNpYmsoVGtF4Ri55vraXsPRjE8Ksi08bhauHqRUs+PIb0OFRc2UXsaYHyolp0Nq3U2npWnSu89Q+zHC08p1KlHGYajOnh6UZKrTjKhVc85KOfKEkpXWds2GKq/ZTlOLaiqdTS7Sc4xutl+09X+zrgosm4dxlJTxFZqVaS5qaXJpx60rvTtbZFdnDcCsDSkpU6SVmpJSlUmlJanplsMl+hOOpQ06+U7v1NfM7zZBsqOnDCWTSilrtnSWj2XKZZP0q7lo7FJexafcZE0v7U+E1TA4aMKEszEYpyhCa10qcUs+cf4tMUu9vYBs7pwjFpzzdV76NG1daJ4WrF5saV5rQpSS5CsrN369B8x4WvXbmnWrWqJqrerNqpF61NX5V+09c+xrLcrSyfKzhTjKrQkklJJzvOEra9Mrp95NXHpqiTUSaRyVHCRDNLABBRJgAAAAAAAAAAAAAAAAAAAAIVCZw0B15RIwTVzsZqGYgKLnJbmHOYBWkeb/bXkCpVoU8ZSzpvC50alNW6KbvnrtTS9T7D0zMIVqaknGSUk9aaTT9QHyhgKid5J6Je62ix659i2R5OdbGSTUYx4mk9km2nNrrtaK9bN6q8EsnT0yweHe3o0ZnCUYU4KFOMYQgrRjBKMYrqSRMXVwAKgAAAAAAAAAAAAAAAAAAAAAAAAcM5AEThgAESAA5IyOABwiUTgAT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w8QEREQDxAPDxAPExAQEBAPDw8QEA8QFRIXFxURExUYHiggGBslHRYVITEhJSk3Li4uFx8zODM4NygtLisBCgoKDQ0OFQ4QFSsZHx0rLS8tLS0tKzctLSs3Ky03LSstNysrKy03Ky0rLSsrKy0rKystNzc3Ny0tKysrNysrK//AABEIAOEA4QMBIgACEQEDEQH/xAAcAAEAAgIDAQAAAAAAAAAAAAAAAgMFBgEEBwj/xABJEAACAQIBBgoHBAcFCQAAAAAAAQIDEQQFEiExQXIGEyIyM1FhcbGyc4GRobPB8Acjg8IUJUJSYoKiFTSTw9EkNUOSo7Th4vH/xAAWAQEBAQAAAAAAAAAAAAAAAAAAAQL/xAAXEQEBAQEAAAAAAAAAAAAAAAAAAREh/9oADAMBAAIRAxEAPwD3EAAAAAAAAAAAV16qhGU5aFFNvuRrlbLdS91FpbOXGPuzX4gbODU/7ar/ALr/AMX/ANCFbLtWGa5xmqcpRhKcailxbk7KUo5qvG7V2no12sBt4MVSnUktOtaHpZxOdSNrydnoWl6H1AZYGGWLnp0u61q7OHjJ2vnNrbp0pAZoGFeMn+89Op30M4WNqXtnadDWnQ12AZsGEWUJ2vd2WvVoL8Lj5ZyjOzUnZNdfUBlAAAAAAAAAAAAAAAAAAAAAAAAYvhRPNwld9UL+9HnHCLhNVp50MLGm5U2oOdSLleptilfUtPsPROF39yxG580eM5Dqcaqjen7xz9bzmSrEqfDPKNKdJ1adKspuTnCNJwSpJ2vnLVJtP2atJumXcp06uGpTpPkVrWvrWxxfammvUSr5Eh+jpWV82N3bbmpX8faahKo4wp0tiruy7HDT4BXsmH/a3iGPjeK714Mnhv2t4YrUu/5MrLo5v3ku+D/p0lNGPIb/AIai8WdqHPn/ACeBVS5j7qnzKKpRsodsqfgcThpguqEvdIuqaqe9TE3yo7svECipDpn21PBE6Mej7alF/wBJzJ6Ku9LwRKk+h36XgBsAAIAAAAAAAAAAAAAAAAAAAAADDcMX/sOJ9H80eM8EebWXVK3uPYuHErZPxb6qTfvR41wbbhXxdKWuM7+puVn7LEqx6ni66VKX8Ka9h5liql6lHtqVH7IW/wBTLZcy/bPoxu5OeaktbvqS77mJyhQdPFYek9cItS6nLMk5e9sK9sw/7XeRxskopvQs5EsP+13lOVuif1sZWVCmlOSet5qXfm3sU0qizXHbm1H3rSQqvlreo+Uri9W5X8GVF0qiajb9mcE122RCpiFyJ6bOMr9a5Vn7Cqm9e/S8pRVf3a3avxAO1UqWdWPW6jT7VbQSwtW8qa/dqUV3px0HWxD+8n31vKieCf3kfSYbyyA20AEUAAAAAAAAAAAAAAAAAAAAAYDh4/1di/R29skaTDgu6s44qjJRqTpxp1YS5s3FLNnfY7K3s9e68Pl+rsX6P8yNSw3CalQdOlNNJyVJVL/8S3VtWhkWLMicCYUsRUxtefG1W06VNL7ui4wUc/8Aik7NrYr9ek1bLS/WMF2y+HI3zD5Vlnyp1FZpZ0XZpVIbZW2NaDRsrK+UqfbnfDkB6zOvxcZzte0oq17c6aj8zp1Mbx1CUs3Ns4q1766UZ/mt6i7KXRVd+n8WJjMnSvham9D/ALemVF9Xnx3qHlRXHWtyv5WWVufHeoeVEI647lfysqI0tb36XlKK3RrdrfEL6Ot79LylFbolu1viATxPSS763lRZgl94vSYbyyIYrpZd9byoswXSL0mG8sgNsABFAAAAAAAAAAAAAAAAAAAAAGD4cf7vxb6qUn7NJ5nj8gVsTKioRebGoqrlszbPbs1np/DGGdgMYuvD1vdBsweQ6keKp5zirxWam9MtGxbSLHXpUqsqjlKKShTdGGjnZ1rv1KOvvNTx8P1nQXW2v6JHoSrwedZq6ea9d4P91p6rmjVoZ2VsPvX9zXzA9HxlKU6dSMVduUGlo2VIt+5Mx+Hwk6WGnGorNuDtdPVRhF6u2LMzhtveU5X6KX1sKjG1+fHeo+VEY647lfwJ1+fHepeVEY61uVvAqIUdb36XlKK3RLdq/FZfR1y9JT8pTV6JbtT4rAniull31vBFmC6Rekw/kkV4npZfjeBbgekXpKHkYG1AAigAAAAAAAAAAAAAAAAAAAADp5Yo59CtD9+nOH/NFr5niOWqtSNGFSDfGZ9FRa1qKtZLsPdcS+S/V4miYPJNFSlGrTUnSnJXbcVmpvNb2arawsRwjUnTkn95Kg+PV3ZNRTv6pP3sxeBpZ2VqX8MW32Zqc/ye82ynh6aTlBK00nnJqWetas1ot3GI4LYTjMbisR+xQjxCeyVWSUpJbsbf4hBt+E1Mryv0UvrYyzB6n3leV+il9bGVGPr8+O/S8EQhrW5W8CeI58d+n4IjDWtyt8iohS1y9JT8pVUX3a3Z/FZbS1y9JT8pXU6OO7L4rA5xPSy/H8C3Ar7xekofDZXiekl+N4FuAX3kfSUfhsDaAARQAAAAAAAAAAAAAAAAAAAABTiuY/raYfH5Nz25x058c2pC9s5WtdPrto9SMxiuY/raVUwMJSyXWVNUaf3SStxtRxnNX0tqMdDffZd+oyOCwNPD0lSpRzYQUtbvKUm25Tk9sm2231s7pXV1PuZJM4ttt2qMHtIZW6KX1sJ4PaQyt0UvrYVHQxHSR36fgiENf8lX5E8Rz478PkRh+Sr4oqIUtcvSU/KQn0a3ZfFZZT1y9JT8pCXMjuv4rAYnpH+MXYDpI+kpfDKsR0j/ABi7Ar7yPpKfwwNlABFAAAAAAAAAAAAAAAAAAAAAFOL5kvraYXLaxuZD9B4tVLvO43NzbaLJ3V+vV/8AM1jOZL62lNMDX8mf2xxtP9J/R+Ku+NzMzQs39na9PufZpz9bU+5llyurqfcwKcHt+uohlbon9bCWC2/XURyr0bA6OI5634fIhD8lTxRPEc9b8fkRh+Sp4oqI0tct+HgyMuYt1/FZOnre/DwZGXMW7/msDivz3+KXYHpI+kp/DKq65b/FLsD0kd+HwwNjABFAAAAAAAAAAAAAAAAAAAAAFGN5ku75lFJ6EXY/o5d3zOvSeheoC4rqamSuQm9DAqwO366iOVejZxRqxgm5NJaNL62lZEMbXjUouUb2znHSraYtp+AHVr89b8fkcR/JU8USrc9b8fkcR/JU8UVEaa0vfh4Mi+Yt3/MZOC0vfh4Mi1yVu/5jA4qrlv8AFL8F0kd+HkK6q5T/ABC7Brlx34eQDPgAigAAAAAAAAAAAAAAAAAAAADrZSaVKbbS0a3o2nTo14NaJRdktUk/Aoy9VtVpRbea4VXZNpNqUFf3v2mu4qFX9Pw0lGUsP+j4qE5JJxhWlKk4ud+uMZJAbdxite+jrIuaadnc1ThBWhh6SqRhBN1aEHmrinadWMbqVOzvpM7TlapJb3iBXlTonv0fFHGH/ur9JU88hlPo36Sh5kSoU2sNaSabnN2atobbTA5qrlfzx+RxFeSfiiyS5X88TiENF+qM17yojFaXvQ8GcKF0l2fnZ2OLtbtlHwOc3St1+IVU6fOfU5+8vw8bSp70X/SQeqffIsoPlQ7JR8oGXABAAAAAAAAAAAAAAAAAAAAAAazwtlm1KD/hrL30zpwr6DI8Mq9KFOHGU3OUnKNOSebxcs29+1aFoNVpYrtCqeGlW9CC68ThF/14G1TqWqze94moY6WGqSpQxdSrTpOrScJUoRb4+NSLpRk227N3VlH1o2upXd5x0aW326wld+niYwi5yva9NaFflSsl72iX6Qq1LOScU5263ZbTHYh3oy9Jh/iROxkl/cLfflQHbguVLvXgRguQ+6XiSTtJ9skVxlyXuy8SiyT5vfHwITlq7V+YhKXmXuRwrytZN5q2Jvb/AOQFWWmX8/iWYO7nFJapZz7EkWLJ0nHXaTu9KudTEwWGjxlatTowTSdSpU4uN3qV3oA2IGt4fK0HWUYYijWqzjnQpwqwnJw61FPVo195sUG7K+h2V11MgkAAAAAAAAAAAAAAAAAAABCrUjCLlJqMYpylKTSjGKV223qQGq/aO7UKMuqsl7aU/wDQ0BY9LWzMcNeG2TsZSlh8NXdStCpGcVxVVRnGN1Nxna1km3r2GhusFZzKVdTeFSd74vCfFR6FXfLfr8TyjCVM6rh+qOIoTfYozTPWanKlJ2637wlXKnKVKSim3xlB2XUqsW2dnCUJ0qEYzVpZ6dr3teKJ5Ikkpeovx1RWWlc5fMCqpK0m+p/Irgm7Ja5K3vZ28Lhk05S03ex+1v62HbTVklq2W1AdSGD5V5NW12Td37lY7lGEY81Wv2t+JHNOVAC9SPnv7XMrzxOPq05SfFYN8VThsUlFZ87dbd1fqSPoCKZ5n9pv2f1sbXhisGo8Y0o4iEpKMaltClvW0X7ESrHmXB7FywdWlXotxqU5KXJdlJPnQa2prQz6fg7pPrSZ45wP+zfFxxNOpjIwp0aMlNpTU5VXF3UUlqV1pueyCFAAVAAAAAAAAAAAAAAAAA85+3LKM6WAp0oNpYmsoVGtF4Ri55vraXsPRjE8Ksi08bhauHqRUs+PIb0OFRc2UXsaYHyolp0Nq3U2npWnSu89Q+zHC08p1KlHGYajOnh6UZKrTjKhVc85KOfKEkpXWds2GKq/ZTlOLaiqdTS7Sc4xutl+09X+zrgosm4dxlJTxFZqVaS5qaXJpx60rvTtbZFdnDcCsDSkpU6SVmpJSlUmlJanplsMl+hOOpQ06+U7v1NfM7zZBsqOnDCWTSilrtnSWj2XKZZP0q7lo7FJexafcZE0v7U+E1TA4aMKEszEYpyhCa10qcUs+cf4tMUu9vYBs7pwjFpzzdV76NG1daJ4WrF5saV5rQpSS5CsrN369B8x4WvXbmnWrWqJqrerNqpF61NX5V+09c+xrLcrSyfKzhTjKrQkklJJzvOEra9Mrp95NXHpqiTUSaRyVHCRDNLABBRJgAAAAAAAAAAAAAAAAAAAAIVCZw0B15RIwTVzsZqGYgKLnJbmHOYBWkeb/bXkCpVoU8ZSzpvC50alNW6KbvnrtTS9T7D0zMIVqaknGSUk9aaTT9QHyhgKid5J6Je62ix659i2R5OdbGSTUYx4mk9km2nNrrtaK9bN6q8EsnT0yweHe3o0ZnCUYU4KFOMYQgrRjBKMYrqSRMXVwAKgAAAAAAAAAAAAAAAAAAAAAAAAcM5AEThgAESAA5IyOABwiUTgAT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" descr="FC9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116239"/>
            <a:ext cx="3568750" cy="3905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564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! </a:t>
            </a:r>
            <a:r>
              <a:rPr lang="ru-RU" sz="2600" dirty="0" smtClean="0">
                <a:solidFill>
                  <a:schemeClr val="tx1"/>
                </a:solidFill>
              </a:rPr>
              <a:t>Согревание воздуха</a:t>
            </a:r>
          </a:p>
          <a:p>
            <a:pPr marL="45720" indent="0">
              <a:buNone/>
            </a:pPr>
            <a:endParaRPr lang="ru-RU" sz="26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ru-RU" sz="2600" dirty="0">
                <a:solidFill>
                  <a:srgbClr val="FF0000"/>
                </a:solidFill>
                <a:effectLst/>
              </a:rPr>
              <a:t>Нос как </a:t>
            </a:r>
            <a:r>
              <a:rPr lang="ru-RU" sz="2600" b="1" dirty="0" smtClean="0">
                <a:solidFill>
                  <a:srgbClr val="FF0000"/>
                </a:solidFill>
                <a:effectLst/>
              </a:rPr>
              <a:t>УВЛАЖНИТЕЛЬ</a:t>
            </a:r>
            <a:r>
              <a:rPr lang="ru-RU" sz="2600" dirty="0" smtClean="0">
                <a:solidFill>
                  <a:srgbClr val="FF0000"/>
                </a:solidFill>
                <a:effectLst/>
              </a:rPr>
              <a:t>:</a:t>
            </a:r>
          </a:p>
          <a:p>
            <a:pPr marL="0" indent="0">
              <a:buFontTx/>
              <a:buNone/>
            </a:pPr>
            <a:endParaRPr lang="ru-RU" sz="2600" dirty="0">
              <a:solidFill>
                <a:schemeClr val="tx1"/>
              </a:solidFill>
              <a:effectLst/>
            </a:endParaRPr>
          </a:p>
          <a:p>
            <a:pPr marL="0" indent="0">
              <a:buFontTx/>
              <a:buNone/>
            </a:pPr>
            <a:r>
              <a:rPr lang="ru-RU" sz="2600" b="1" dirty="0">
                <a:solidFill>
                  <a:schemeClr val="tx1"/>
                </a:solidFill>
              </a:rPr>
              <a:t>В носу постоянно  влажно,</a:t>
            </a:r>
          </a:p>
          <a:p>
            <a:pPr marL="0" indent="0">
              <a:buFontTx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чтобы </a:t>
            </a:r>
            <a:r>
              <a:rPr lang="ru-RU" sz="2600" b="1" dirty="0">
                <a:solidFill>
                  <a:schemeClr val="tx1"/>
                </a:solidFill>
              </a:rPr>
              <a:t>увлажнять сухой воздух.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764704"/>
            <a:ext cx="542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Функции носовой полости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data:image/jpeg;base64,/9j/4AAQSkZJRgABAQAAAQABAAD/2wCEAAkGBw8QEREQDxAPDxAPExAQEBAPDw8QEA8QFRIXFxURExUYHiggGBslHRYVITEhJSk3Li4uFx8zODM4NygtLisBCgoKDQ0OFQ4QFSsZHx0rLS8tLS0tKzctLSs3Ky03LSstNysrKy03Ky0rLSsrKy0rKystNzc3Ny0tKysrNysrK//AABEIAOEA4QMBIgACEQEDEQH/xAAcAAEAAgIDAQAAAAAAAAAAAAAAAgMFBgEEBwj/xABJEAACAQIBBgoHBAcFCQAAAAAAAQIDEQQFEiExQXIGEyIyM1FhcbGyc4GRobPB8Acjg8IUJUJSYoKiFTSTw9EkNUOSo7Th4vH/xAAWAQEBAQAAAAAAAAAAAAAAAAAAAQL/xAAXEQEBAQEAAAAAAAAAAAAAAAAAAREh/9oADAMBAAIRAxEAPwD3EAAAAAAAAAAAV16qhGU5aFFNvuRrlbLdS91FpbOXGPuzX4gbODU/7ar/ALr/AMX/ANCFbLtWGa5xmqcpRhKcailxbk7KUo5qvG7V2no12sBt4MVSnUktOtaHpZxOdSNrydnoWl6H1AZYGGWLnp0u61q7OHjJ2vnNrbp0pAZoGFeMn+89Op30M4WNqXtnadDWnQ12AZsGEWUJ2vd2WvVoL8Lj5ZyjOzUnZNdfUBlAAAAAAAAAAAAAAAAAAAAAAAAYvhRPNwld9UL+9HnHCLhNVp50MLGm5U2oOdSLleptilfUtPsPROF39yxG580eM5Dqcaqjen7xz9bzmSrEqfDPKNKdJ1adKspuTnCNJwSpJ2vnLVJtP2atJumXcp06uGpTpPkVrWvrWxxfammvUSr5Eh+jpWV82N3bbmpX8faahKo4wp0tiruy7HDT4BXsmH/a3iGPjeK714Mnhv2t4YrUu/5MrLo5v3ku+D/p0lNGPIb/AIai8WdqHPn/ACeBVS5j7qnzKKpRsodsqfgcThpguqEvdIuqaqe9TE3yo7svECipDpn21PBE6Mej7alF/wBJzJ6Ku9LwRKk+h36XgBsAAIAAAAAAAAAAAAAAAAAAAAADDcMX/sOJ9H80eM8EebWXVK3uPYuHErZPxb6qTfvR41wbbhXxdKWuM7+puVn7LEqx6ni66VKX8Ka9h5liql6lHtqVH7IW/wBTLZcy/bPoxu5OeaktbvqS77mJyhQdPFYek9cItS6nLMk5e9sK9sw/7XeRxskopvQs5EsP+13lOVuif1sZWVCmlOSet5qXfm3sU0qizXHbm1H3rSQqvlreo+Uri9W5X8GVF0qiajb9mcE122RCpiFyJ6bOMr9a5Vn7Cqm9e/S8pRVf3a3avxAO1UqWdWPW6jT7VbQSwtW8qa/dqUV3px0HWxD+8n31vKieCf3kfSYbyyA20AEUAAAAAAAAAAAAAAAAAAAAAYDh4/1di/R29skaTDgu6s44qjJRqTpxp1YS5s3FLNnfY7K3s9e68Pl+rsX6P8yNSw3CalQdOlNNJyVJVL/8S3VtWhkWLMicCYUsRUxtefG1W06VNL7ui4wUc/8Aik7NrYr9ek1bLS/WMF2y+HI3zD5Vlnyp1FZpZ0XZpVIbZW2NaDRsrK+UqfbnfDkB6zOvxcZzte0oq17c6aj8zp1Mbx1CUs3Ns4q1766UZ/mt6i7KXRVd+n8WJjMnSvham9D/ALemVF9Xnx3qHlRXHWtyv5WWVufHeoeVEI647lfysqI0tb36XlKK3RrdrfEL6Ot79LylFbolu1viATxPSS763lRZgl94vSYbyyIYrpZd9byoswXSL0mG8sgNsABFAAAAAAAAAAAAAAAAAAAAAGD4cf7vxb6qUn7NJ5nj8gVsTKioRebGoqrlszbPbs1np/DGGdgMYuvD1vdBsweQ6keKp5zirxWam9MtGxbSLHXpUqsqjlKKShTdGGjnZ1rv1KOvvNTx8P1nQXW2v6JHoSrwedZq6ea9d4P91p6rmjVoZ2VsPvX9zXzA9HxlKU6dSMVduUGlo2VIt+5Mx+Hwk6WGnGorNuDtdPVRhF6u2LMzhtveU5X6KX1sKjG1+fHeo+VEY647lfwJ1+fHepeVEY61uVvAqIUdb36XlKK3RLdq/FZfR1y9JT8pTV6JbtT4rAniull31vBFmC6Rekw/kkV4npZfjeBbgekXpKHkYG1AAigAAAAAAAAAAAAAAAAAAAADp5Yo59CtD9+nOH/NFr5niOWqtSNGFSDfGZ9FRa1qKtZLsPdcS+S/V4miYPJNFSlGrTUnSnJXbcVmpvNb2arawsRwjUnTkn95Kg+PV3ZNRTv6pP3sxeBpZ2VqX8MW32Zqc/ye82ynh6aTlBK00nnJqWetas1ot3GI4LYTjMbisR+xQjxCeyVWSUpJbsbf4hBt+E1Mryv0UvrYyzB6n3leV+il9bGVGPr8+O/S8EQhrW5W8CeI58d+n4IjDWtyt8iohS1y9JT8pVUX3a3Z/FZbS1y9JT8pXU6OO7L4rA5xPSy/H8C3Ar7xekofDZXiekl+N4FuAX3kfSUfhsDaAARQAAAAAAAAAAAAAAAAAAAABTiuY/raYfH5Nz25x058c2pC9s5WtdPrto9SMxiuY/raVUwMJSyXWVNUaf3SStxtRxnNX0tqMdDffZd+oyOCwNPD0lSpRzYQUtbvKUm25Tk9sm2231s7pXV1PuZJM4ttt2qMHtIZW6KX1sJ4PaQyt0UvrYVHQxHSR36fgiENf8lX5E8Rz478PkRh+Sr4oqIUtcvSU/KQn0a3ZfFZZT1y9JT8pCXMjuv4rAYnpH+MXYDpI+kpfDKsR0j/ABi7Ar7yPpKfwwNlABFAAAAAAAAAAAAAAAAAAAAAFOL5kvraYXLaxuZD9B4tVLvO43NzbaLJ3V+vV/8AM1jOZL62lNMDX8mf2xxtP9J/R+Ku+NzMzQs39na9PufZpz9bU+5llyurqfcwKcHt+uohlbon9bCWC2/XURyr0bA6OI5634fIhD8lTxRPEc9b8fkRh+Sp4oqI0tct+HgyMuYt1/FZOnre/DwZGXMW7/msDivz3+KXYHpI+kp/DKq65b/FLsD0kd+HwwNjABFAAAAAAAAAAAAAAAAAAAAAFGN5ku75lFJ6EXY/o5d3zOvSeheoC4rqamSuQm9DAqwO366iOVejZxRqxgm5NJaNL62lZEMbXjUouUb2znHSraYtp+AHVr89b8fkcR/JU8USrc9b8fkcR/JU8UVEaa0vfh4Mi+Yt3/MZOC0vfh4Mi1yVu/5jA4qrlv8AFL8F0kd+HkK6q5T/ABC7Brlx34eQDPgAigAAAAAAAAAAAAAAAAAAAADrZSaVKbbS0a3o2nTo14NaJRdktUk/Aoy9VtVpRbea4VXZNpNqUFf3v2mu4qFX9Pw0lGUsP+j4qE5JJxhWlKk4ud+uMZJAbdxite+jrIuaadnc1ThBWhh6SqRhBN1aEHmrinadWMbqVOzvpM7TlapJb3iBXlTonv0fFHGH/ur9JU88hlPo36Sh5kSoU2sNaSabnN2atobbTA5qrlfzx+RxFeSfiiyS5X88TiENF+qM17yojFaXvQ8GcKF0l2fnZ2OLtbtlHwOc3St1+IVU6fOfU5+8vw8bSp70X/SQeqffIsoPlQ7JR8oGXABAAAAAAAAAAAAAAAAAAAAAAazwtlm1KD/hrL30zpwr6DI8Mq9KFOHGU3OUnKNOSebxcs29+1aFoNVpYrtCqeGlW9CC68ThF/14G1TqWqze94moY6WGqSpQxdSrTpOrScJUoRb4+NSLpRk227N3VlH1o2upXd5x0aW326wld+niYwi5yva9NaFflSsl72iX6Qq1LOScU5263ZbTHYh3oy9Jh/iROxkl/cLfflQHbguVLvXgRguQ+6XiSTtJ9skVxlyXuy8SiyT5vfHwITlq7V+YhKXmXuRwrytZN5q2Jvb/AOQFWWmX8/iWYO7nFJapZz7EkWLJ0nHXaTu9KudTEwWGjxlatTowTSdSpU4uN3qV3oA2IGt4fK0HWUYYijWqzjnQpwqwnJw61FPVo195sUG7K+h2V11MgkAAAAAAAAAAAAAAAAAAABCrUjCLlJqMYpylKTSjGKV223qQGq/aO7UKMuqsl7aU/wDQ0BY9LWzMcNeG2TsZSlh8NXdStCpGcVxVVRnGN1Nxna1km3r2GhusFZzKVdTeFSd74vCfFR6FXfLfr8TyjCVM6rh+qOIoTfYozTPWanKlJ2637wlXKnKVKSim3xlB2XUqsW2dnCUJ0qEYzVpZ6dr3teKJ5Ikkpeovx1RWWlc5fMCqpK0m+p/Irgm7Ja5K3vZ28Lhk05S03ex+1v62HbTVklq2W1AdSGD5V5NW12Td37lY7lGEY81Wv2t+JHNOVAC9SPnv7XMrzxOPq05SfFYN8VThsUlFZ87dbd1fqSPoCKZ5n9pv2f1sbXhisGo8Y0o4iEpKMaltClvW0X7ESrHmXB7FywdWlXotxqU5KXJdlJPnQa2prQz6fg7pPrSZ45wP+zfFxxNOpjIwp0aMlNpTU5VXF3UUlqV1pueyCFAAVAAAAAAAAAAAAAAAAA85+3LKM6WAp0oNpYmsoVGtF4Ri55vraXsPRjE8Ksi08bhauHqRUs+PIb0OFRc2UXsaYHyolp0Nq3U2npWnSu89Q+zHC08p1KlHGYajOnh6UZKrTjKhVc85KOfKEkpXWds2GKq/ZTlOLaiqdTS7Sc4xutl+09X+zrgosm4dxlJTxFZqVaS5qaXJpx60rvTtbZFdnDcCsDSkpU6SVmpJSlUmlJanplsMl+hOOpQ06+U7v1NfM7zZBsqOnDCWTSilrtnSWj2XKZZP0q7lo7FJexafcZE0v7U+E1TA4aMKEszEYpyhCa10qcUs+cf4tMUu9vYBs7pwjFpzzdV76NG1daJ4WrF5saV5rQpSS5CsrN369B8x4WvXbmnWrWqJqrerNqpF61NX5V+09c+xrLcrSyfKzhTjKrQkklJJzvOEra9Mrp95NXHpqiTUSaRyVHCRDNLABBRJgAAAAAAAAAAAAAAAAAAAAIVCZw0B15RIwTVzsZqGYgKLnJbmHOYBWkeb/bXkCpVoU8ZSzpvC50alNW6KbvnrtTS9T7D0zMIVqaknGSUk9aaTT9QHyhgKid5J6Je62ix659i2R5OdbGSTUYx4mk9km2nNrrtaK9bN6q8EsnT0yweHe3o0ZnCUYU4KFOMYQgrRjBKMYrqSRMXVwAKgAAAAAAAAAAAAAAAAAAAAAAAAcM5AEThgAESAA5IyOABwiUTgAT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w8QEREQDxAPDxAPExAQEBAPDw8QEA8QFRIXFxURExUYHiggGBslHRYVITEhJSk3Li4uFx8zODM4NygtLisBCgoKDQ0OFQ4QFSsZHx0rLS8tLS0tKzctLSs3Ky03LSstNysrKy03Ky0rLSsrKy0rKystNzc3Ny0tKysrNysrK//AABEIAOEA4QMBIgACEQEDEQH/xAAcAAEAAgIDAQAAAAAAAAAAAAAAAgMFBgEEBwj/xABJEAACAQIBBgoHBAcFCQAAAAAAAQIDEQQFEiExQXIGEyIyM1FhcbGyc4GRobPB8Acjg8IUJUJSYoKiFTSTw9EkNUOSo7Th4vH/xAAWAQEBAQAAAAAAAAAAAAAAAAAAAQL/xAAXEQEBAQEAAAAAAAAAAAAAAAAAAREh/9oADAMBAAIRAxEAPwD3EAAAAAAAAAAAV16qhGU5aFFNvuRrlbLdS91FpbOXGPuzX4gbODU/7ar/ALr/AMX/ANCFbLtWGa5xmqcpRhKcailxbk7KUo5qvG7V2no12sBt4MVSnUktOtaHpZxOdSNrydnoWl6H1AZYGGWLnp0u61q7OHjJ2vnNrbp0pAZoGFeMn+89Op30M4WNqXtnadDWnQ12AZsGEWUJ2vd2WvVoL8Lj5ZyjOzUnZNdfUBlAAAAAAAAAAAAAAAAAAAAAAAAYvhRPNwld9UL+9HnHCLhNVp50MLGm5U2oOdSLleptilfUtPsPROF39yxG580eM5Dqcaqjen7xz9bzmSrEqfDPKNKdJ1adKspuTnCNJwSpJ2vnLVJtP2atJumXcp06uGpTpPkVrWvrWxxfammvUSr5Eh+jpWV82N3bbmpX8faahKo4wp0tiruy7HDT4BXsmH/a3iGPjeK714Mnhv2t4YrUu/5MrLo5v3ku+D/p0lNGPIb/AIai8WdqHPn/ACeBVS5j7qnzKKpRsodsqfgcThpguqEvdIuqaqe9TE3yo7svECipDpn21PBE6Mej7alF/wBJzJ6Ku9LwRKk+h36XgBsAAIAAAAAAAAAAAAAAAAAAAAADDcMX/sOJ9H80eM8EebWXVK3uPYuHErZPxb6qTfvR41wbbhXxdKWuM7+puVn7LEqx6ni66VKX8Ka9h5liql6lHtqVH7IW/wBTLZcy/bPoxu5OeaktbvqS77mJyhQdPFYek9cItS6nLMk5e9sK9sw/7XeRxskopvQs5EsP+13lOVuif1sZWVCmlOSet5qXfm3sU0qizXHbm1H3rSQqvlreo+Uri9W5X8GVF0qiajb9mcE122RCpiFyJ6bOMr9a5Vn7Cqm9e/S8pRVf3a3avxAO1UqWdWPW6jT7VbQSwtW8qa/dqUV3px0HWxD+8n31vKieCf3kfSYbyyA20AEUAAAAAAAAAAAAAAAAAAAAAYDh4/1di/R29skaTDgu6s44qjJRqTpxp1YS5s3FLNnfY7K3s9e68Pl+rsX6P8yNSw3CalQdOlNNJyVJVL/8S3VtWhkWLMicCYUsRUxtefG1W06VNL7ui4wUc/8Aik7NrYr9ek1bLS/WMF2y+HI3zD5Vlnyp1FZpZ0XZpVIbZW2NaDRsrK+UqfbnfDkB6zOvxcZzte0oq17c6aj8zp1Mbx1CUs3Ns4q1766UZ/mt6i7KXRVd+n8WJjMnSvham9D/ALemVF9Xnx3qHlRXHWtyv5WWVufHeoeVEI647lfysqI0tb36XlKK3RrdrfEL6Ot79LylFbolu1viATxPSS763lRZgl94vSYbyyIYrpZd9byoswXSL0mG8sgNsABFAAAAAAAAAAAAAAAAAAAAAGD4cf7vxb6qUn7NJ5nj8gVsTKioRebGoqrlszbPbs1np/DGGdgMYuvD1vdBsweQ6keKp5zirxWam9MtGxbSLHXpUqsqjlKKShTdGGjnZ1rv1KOvvNTx8P1nQXW2v6JHoSrwedZq6ea9d4P91p6rmjVoZ2VsPvX9zXzA9HxlKU6dSMVduUGlo2VIt+5Mx+Hwk6WGnGorNuDtdPVRhF6u2LMzhtveU5X6KX1sKjG1+fHeo+VEY647lfwJ1+fHepeVEY61uVvAqIUdb36XlKK3RLdq/FZfR1y9JT8pTV6JbtT4rAniull31vBFmC6Rekw/kkV4npZfjeBbgekXpKHkYG1AAigAAAAAAAAAAAAAAAAAAAADp5Yo59CtD9+nOH/NFr5niOWqtSNGFSDfGZ9FRa1qKtZLsPdcS+S/V4miYPJNFSlGrTUnSnJXbcVmpvNb2arawsRwjUnTkn95Kg+PV3ZNRTv6pP3sxeBpZ2VqX8MW32Zqc/ye82ynh6aTlBK00nnJqWetas1ot3GI4LYTjMbisR+xQjxCeyVWSUpJbsbf4hBt+E1Mryv0UvrYyzB6n3leV+il9bGVGPr8+O/S8EQhrW5W8CeI58d+n4IjDWtyt8iohS1y9JT8pVUX3a3Z/FZbS1y9JT8pXU6OO7L4rA5xPSy/H8C3Ar7xekofDZXiekl+N4FuAX3kfSUfhsDaAARQAAAAAAAAAAAAAAAAAAAABTiuY/raYfH5Nz25x058c2pC9s5WtdPrto9SMxiuY/raVUwMJSyXWVNUaf3SStxtRxnNX0tqMdDffZd+oyOCwNPD0lSpRzYQUtbvKUm25Tk9sm2231s7pXV1PuZJM4ttt2qMHtIZW6KX1sJ4PaQyt0UvrYVHQxHSR36fgiENf8lX5E8Rz478PkRh+Sr4oqIUtcvSU/KQn0a3ZfFZZT1y9JT8pCXMjuv4rAYnpH+MXYDpI+kpfDKsR0j/ABi7Ar7yPpKfwwNlABFAAAAAAAAAAAAAAAAAAAAAFOL5kvraYXLaxuZD9B4tVLvO43NzbaLJ3V+vV/8AM1jOZL62lNMDX8mf2xxtP9J/R+Ku+NzMzQs39na9PufZpz9bU+5llyurqfcwKcHt+uohlbon9bCWC2/XURyr0bA6OI5634fIhD8lTxRPEc9b8fkRh+Sp4oqI0tct+HgyMuYt1/FZOnre/DwZGXMW7/msDivz3+KXYHpI+kp/DKq65b/FLsD0kd+HwwNjABFAAAAAAAAAAAAAAAAAAAAAFGN5ku75lFJ6EXY/o5d3zOvSeheoC4rqamSuQm9DAqwO366iOVejZxRqxgm5NJaNL62lZEMbXjUouUb2znHSraYtp+AHVr89b8fkcR/JU8USrc9b8fkcR/JU8UVEaa0vfh4Mi+Yt3/MZOC0vfh4Mi1yVu/5jA4qrlv8AFL8F0kd+HkK6q5T/ABC7Brlx34eQDPgAigAAAAAAAAAAAAAAAAAAAADrZSaVKbbS0a3o2nTo14NaJRdktUk/Aoy9VtVpRbea4VXZNpNqUFf3v2mu4qFX9Pw0lGUsP+j4qE5JJxhWlKk4ud+uMZJAbdxite+jrIuaadnc1ThBWhh6SqRhBN1aEHmrinadWMbqVOzvpM7TlapJb3iBXlTonv0fFHGH/ur9JU88hlPo36Sh5kSoU2sNaSabnN2atobbTA5qrlfzx+RxFeSfiiyS5X88TiENF+qM17yojFaXvQ8GcKF0l2fnZ2OLtbtlHwOc3St1+IVU6fOfU5+8vw8bSp70X/SQeqffIsoPlQ7JR8oGXABAAAAAAAAAAAAAAAAAAAAAAazwtlm1KD/hrL30zpwr6DI8Mq9KFOHGU3OUnKNOSebxcs29+1aFoNVpYrtCqeGlW9CC68ThF/14G1TqWqze94moY6WGqSpQxdSrTpOrScJUoRb4+NSLpRk227N3VlH1o2upXd5x0aW326wld+niYwi5yva9NaFflSsl72iX6Qq1LOScU5263ZbTHYh3oy9Jh/iROxkl/cLfflQHbguVLvXgRguQ+6XiSTtJ9skVxlyXuy8SiyT5vfHwITlq7V+YhKXmXuRwrytZN5q2Jvb/AOQFWWmX8/iWYO7nFJapZz7EkWLJ0nHXaTu9KudTEwWGjxlatTowTSdSpU4uN3qV3oA2IGt4fK0HWUYYijWqzjnQpwqwnJw61FPVo195sUG7K+h2V11MgkAAAAAAAAAAAAAAAAAAABCrUjCLlJqMYpylKTSjGKV223qQGq/aO7UKMuqsl7aU/wDQ0BY9LWzMcNeG2TsZSlh8NXdStCpGcVxVVRnGN1Nxna1km3r2GhusFZzKVdTeFSd74vCfFR6FXfLfr8TyjCVM6rh+qOIoTfYozTPWanKlJ2637wlXKnKVKSim3xlB2XUqsW2dnCUJ0qEYzVpZ6dr3teKJ5Ikkpeovx1RWWlc5fMCqpK0m+p/Irgm7Ja5K3vZ28Lhk05S03ex+1v62HbTVklq2W1AdSGD5V5NW12Td37lY7lGEY81Wv2t+JHNOVAC9SPnv7XMrzxOPq05SfFYN8VThsUlFZ87dbd1fqSPoCKZ5n9pv2f1sbXhisGo8Y0o4iEpKMaltClvW0X7ESrHmXB7FywdWlXotxqU5KXJdlJPnQa2prQz6fg7pPrSZ45wP+zfFxxNOpjIwp0aMlNpTU5VXF3UUlqV1pueyCFAAVAAAAAAAAAAAAAAAAA85+3LKM6WAp0oNpYmsoVGtF4Ri55vraXsPRjE8Ksi08bhauHqRUs+PIb0OFRc2UXsaYHyolp0Nq3U2npWnSu89Q+zHC08p1KlHGYajOnh6UZKrTjKhVc85KOfKEkpXWds2GKq/ZTlOLaiqdTS7Sc4xutl+09X+zrgosm4dxlJTxFZqVaS5qaXJpx60rvTtbZFdnDcCsDSkpU6SVmpJSlUmlJanplsMl+hOOpQ06+U7v1NfM7zZBsqOnDCWTSilrtnSWj2XKZZP0q7lo7FJexafcZE0v7U+E1TA4aMKEszEYpyhCa10qcUs+cf4tMUu9vYBs7pwjFpzzdV76NG1daJ4WrF5saV5rQpSS5CsrN369B8x4WvXbmnWrWqJqrerNqpF61NX5V+09c+xrLcrSyfKzhTjKrQkklJJzvOEra9Mrp95NXHpqiTUSaRyVHCRDNLABBRJgAAAAAAAAAAAAAAAAAAAAIVCZw0B15RIwTVzsZqGYgKLnJbmHOYBWkeb/bXkCpVoU8ZSzpvC50alNW6KbvnrtTS9T7D0zMIVqaknGSUk9aaTT9QHyhgKid5J6Je62ix659i2R5OdbGSTUYx4mk9km2nNrrtaK9bN6q8EsnT0yweHe3o0ZnCUYU4KFOMYQgrRjBKMYrqSRMXVwAKgAAAAAAAAAAAAAAAAAAAAAAAAcM5AEThgAESAA5IyOABwiUTgAT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www.profitzone.ru/wp-content/uploads/2010/10/Crane-2.3-Gallon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600" l="0" r="99601">
                        <a14:foregroundMark x1="44910" y1="20000" x2="44910" y2="20000"/>
                        <a14:foregroundMark x1="34731" y1="80600" x2="34731" y2="8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9816"/>
            <a:ext cx="3839664" cy="3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57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</TotalTime>
  <Words>487</Words>
  <Application>Microsoft Office PowerPoint</Application>
  <PresentationFormat>Экран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MASTER</cp:lastModifiedBy>
  <cp:revision>12</cp:revision>
  <dcterms:created xsi:type="dcterms:W3CDTF">2018-05-01T20:01:44Z</dcterms:created>
  <dcterms:modified xsi:type="dcterms:W3CDTF">2018-05-02T10:57:30Z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2162680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